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8" r:id="rId4"/>
    <p:sldId id="259" r:id="rId5"/>
    <p:sldId id="262" r:id="rId6"/>
    <p:sldId id="261" r:id="rId7"/>
    <p:sldId id="260" r:id="rId8"/>
    <p:sldId id="257" r:id="rId9"/>
    <p:sldId id="264" r:id="rId10"/>
  </p:sldIdLst>
  <p:sldSz cx="12192000" cy="6858000"/>
  <p:notesSz cx="6858000" cy="9144000"/>
  <p:custDataLst>
    <p:tags r:id="rId15"/>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LL" initials="D"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5" Type="http://schemas.openxmlformats.org/officeDocument/2006/relationships/tags" Target="tags/tag5.xml"/><Relationship Id="rId14" Type="http://schemas.openxmlformats.org/officeDocument/2006/relationships/commentAuthors" Target="commentAuthors.xml"/><Relationship Id="rId13" Type="http://schemas.openxmlformats.org/officeDocument/2006/relationships/tableStyles" Target="tableStyles.xml"/><Relationship Id="rId12" Type="http://schemas.openxmlformats.org/officeDocument/2006/relationships/viewProps" Target="viewProps.xml"/><Relationship Id="rId11" Type="http://schemas.openxmlformats.org/officeDocument/2006/relationships/presProps" Target="presProps.xml"/><Relationship Id="rId10" Type="http://schemas.openxmlformats.org/officeDocument/2006/relationships/slide" Target="slides/slide8.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3-01-28T11:15:49.064" idx="1">
    <p:pos x="7690" y="10"/>
    <p:tex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xml"/><Relationship Id="rId1" Type="http://schemas.openxmlformats.org/officeDocument/2006/relationships/image" Target="../media/image1.jpe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xml"/><Relationship Id="rId1" Type="http://schemas.openxmlformats.org/officeDocument/2006/relationships/image" Target="../media/image1.jpe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3.xml"/><Relationship Id="rId1" Type="http://schemas.openxmlformats.org/officeDocument/2006/relationships/image" Target="../media/image1.jpe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jpeg"/><Relationship Id="rId1" Type="http://schemas.openxmlformats.org/officeDocument/2006/relationships/tags" Target="../tags/tag4.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ctrTitle"/>
          </p:nvPr>
        </p:nvSpPr>
        <p:spPr/>
        <p:txBody>
          <a:bodyPr/>
          <a:p>
            <a:endParaRPr lang="zh-CN" altLang="en-US"/>
          </a:p>
        </p:txBody>
      </p:sp>
      <p:sp>
        <p:nvSpPr>
          <p:cNvPr id="3" name="副标题 2"/>
          <p:cNvSpPr>
            <a:spLocks noGrp="1"/>
          </p:cNvSpPr>
          <p:nvPr>
            <p:ph type="subTitle" idx="1"/>
          </p:nvPr>
        </p:nvSpPr>
        <p:spPr/>
        <p:txBody>
          <a:bodyPr/>
          <a:p>
            <a:endParaRPr lang="zh-CN" altLang="en-US"/>
          </a:p>
        </p:txBody>
      </p:sp>
      <p:pic>
        <p:nvPicPr>
          <p:cNvPr id="4" name="图片 3" descr="0008118283656922_b"/>
          <p:cNvPicPr>
            <a:picLocks noChangeAspect="1"/>
          </p:cNvPicPr>
          <p:nvPr/>
        </p:nvPicPr>
        <p:blipFill>
          <a:blip r:embed="rId1"/>
          <a:stretch>
            <a:fillRect/>
          </a:stretch>
        </p:blipFill>
        <p:spPr>
          <a:xfrm>
            <a:off x="0" y="635"/>
            <a:ext cx="12192000" cy="6857365"/>
          </a:xfrm>
          <a:prstGeom prst="rect">
            <a:avLst/>
          </a:prstGeom>
        </p:spPr>
      </p:pic>
      <p:sp>
        <p:nvSpPr>
          <p:cNvPr id="5" name="椭圆 4"/>
          <p:cNvSpPr/>
          <p:nvPr/>
        </p:nvSpPr>
        <p:spPr>
          <a:xfrm>
            <a:off x="2987675" y="1439545"/>
            <a:ext cx="1043305" cy="1042670"/>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4000"/>
              <a:t>图</a:t>
            </a:r>
            <a:endParaRPr lang="zh-CN" altLang="en-US" sz="4000"/>
          </a:p>
        </p:txBody>
      </p:sp>
      <p:sp>
        <p:nvSpPr>
          <p:cNvPr id="6" name="椭圆 5"/>
          <p:cNvSpPr/>
          <p:nvPr/>
        </p:nvSpPr>
        <p:spPr>
          <a:xfrm>
            <a:off x="4447540" y="1439545"/>
            <a:ext cx="1043305" cy="1042670"/>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4000"/>
              <a:t>文</a:t>
            </a:r>
            <a:endParaRPr lang="zh-CN" altLang="en-US" sz="4000"/>
          </a:p>
        </p:txBody>
      </p:sp>
      <p:sp>
        <p:nvSpPr>
          <p:cNvPr id="7" name="椭圆 6"/>
          <p:cNvSpPr/>
          <p:nvPr/>
        </p:nvSpPr>
        <p:spPr>
          <a:xfrm>
            <a:off x="5828030" y="1439545"/>
            <a:ext cx="1043305" cy="1042670"/>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4000"/>
              <a:t>解</a:t>
            </a:r>
            <a:endParaRPr lang="zh-CN" altLang="en-US" sz="4000"/>
          </a:p>
        </p:txBody>
      </p:sp>
      <p:sp>
        <p:nvSpPr>
          <p:cNvPr id="8" name="椭圆 7"/>
          <p:cNvSpPr/>
          <p:nvPr/>
        </p:nvSpPr>
        <p:spPr>
          <a:xfrm>
            <a:off x="7335520" y="1439545"/>
            <a:ext cx="1043305" cy="1042670"/>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4000"/>
              <a:t>读</a:t>
            </a:r>
            <a:endParaRPr lang="zh-CN" altLang="en-US" sz="4000"/>
          </a:p>
        </p:txBody>
      </p:sp>
      <p:sp>
        <p:nvSpPr>
          <p:cNvPr id="9" name="文本框 8"/>
          <p:cNvSpPr txBox="1"/>
          <p:nvPr/>
        </p:nvSpPr>
        <p:spPr>
          <a:xfrm>
            <a:off x="2785110" y="2719705"/>
            <a:ext cx="5805170" cy="953135"/>
          </a:xfrm>
          <a:prstGeom prst="rect">
            <a:avLst/>
          </a:prstGeom>
          <a:noFill/>
        </p:spPr>
        <p:txBody>
          <a:bodyPr wrap="square" rtlCol="0">
            <a:spAutoFit/>
          </a:bodyPr>
          <a:p>
            <a:pPr algn="ctr"/>
            <a:r>
              <a:rPr lang="zh-CN" altLang="en-US" sz="2800"/>
              <a:t>泗水县星村镇2022年政府信息公开</a:t>
            </a:r>
            <a:endParaRPr lang="zh-CN" altLang="en-US" sz="2800"/>
          </a:p>
          <a:p>
            <a:pPr algn="ctr"/>
            <a:r>
              <a:rPr lang="zh-CN" altLang="en-US" sz="2800"/>
              <a:t>年度报告</a:t>
            </a:r>
            <a:endParaRPr lang="zh-CN" altLang="en-US" sz="28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ctrTitle"/>
          </p:nvPr>
        </p:nvSpPr>
        <p:spPr/>
        <p:txBody>
          <a:bodyPr/>
          <a:p>
            <a:endParaRPr lang="zh-CN" altLang="en-US"/>
          </a:p>
        </p:txBody>
      </p:sp>
      <p:sp>
        <p:nvSpPr>
          <p:cNvPr id="3" name="副标题 2"/>
          <p:cNvSpPr>
            <a:spLocks noGrp="1"/>
          </p:cNvSpPr>
          <p:nvPr>
            <p:ph type="subTitle" idx="1"/>
          </p:nvPr>
        </p:nvSpPr>
        <p:spPr/>
        <p:txBody>
          <a:bodyPr/>
          <a:p>
            <a:endParaRPr lang="zh-CN" altLang="en-US"/>
          </a:p>
        </p:txBody>
      </p:sp>
      <p:pic>
        <p:nvPicPr>
          <p:cNvPr id="4" name="图片 3" descr="0008118283656922_b"/>
          <p:cNvPicPr>
            <a:picLocks noChangeAspect="1"/>
          </p:cNvPicPr>
          <p:nvPr/>
        </p:nvPicPr>
        <p:blipFill>
          <a:blip r:embed="rId1"/>
          <a:stretch>
            <a:fillRect/>
          </a:stretch>
        </p:blipFill>
        <p:spPr>
          <a:xfrm>
            <a:off x="0" y="0"/>
            <a:ext cx="12192000" cy="6857365"/>
          </a:xfrm>
          <a:prstGeom prst="rect">
            <a:avLst/>
          </a:prstGeom>
        </p:spPr>
      </p:pic>
      <p:sp>
        <p:nvSpPr>
          <p:cNvPr id="10" name="文本框 9"/>
          <p:cNvSpPr txBox="1"/>
          <p:nvPr/>
        </p:nvSpPr>
        <p:spPr>
          <a:xfrm>
            <a:off x="1565275" y="1439545"/>
            <a:ext cx="8446135" cy="3169285"/>
          </a:xfrm>
          <a:prstGeom prst="rect">
            <a:avLst/>
          </a:prstGeom>
          <a:noFill/>
        </p:spPr>
        <p:txBody>
          <a:bodyPr wrap="square" rtlCol="0">
            <a:spAutoFit/>
          </a:bodyPr>
          <a:p>
            <a:r>
              <a:rPr lang="zh-CN" altLang="en-US" sz="2000">
                <a:solidFill>
                  <a:schemeClr val="tx1"/>
                </a:solidFill>
                <a:effectLst>
                  <a:outerShdw blurRad="38100" dist="19050" dir="2700000" algn="tl" rotWithShape="0">
                    <a:schemeClr val="dk1">
                      <a:alpha val="40000"/>
                    </a:schemeClr>
                  </a:outerShdw>
                </a:effectLst>
              </a:rPr>
              <a:t>本报告由星村镇人民政府按照《中华人民共和国政府信息公开条例》（以下简称《条例》）和《中华人民共和国政府信息公开工作年度报告格式》（国办公开办函〔2021〕30号）要求编制。</a:t>
            </a:r>
            <a:endParaRPr lang="zh-CN" altLang="en-US" sz="2000">
              <a:solidFill>
                <a:schemeClr val="tx1"/>
              </a:solidFill>
              <a:effectLst>
                <a:outerShdw blurRad="38100" dist="19050" dir="2700000" algn="tl" rotWithShape="0">
                  <a:schemeClr val="dk1">
                    <a:alpha val="40000"/>
                  </a:schemeClr>
                </a:outerShdw>
              </a:effectLst>
            </a:endParaRPr>
          </a:p>
          <a:p>
            <a:r>
              <a:rPr lang="zh-CN" altLang="en-US" sz="2000">
                <a:solidFill>
                  <a:schemeClr val="tx1"/>
                </a:solidFill>
                <a:effectLst>
                  <a:outerShdw blurRad="38100" dist="19050" dir="2700000" algn="tl" rotWithShape="0">
                    <a:schemeClr val="dk1">
                      <a:alpha val="40000"/>
                    </a:schemeClr>
                  </a:outerShdw>
                </a:effectLst>
              </a:rPr>
              <a:t>本报告内容包括总体情况、主动公开政府信息情况、收到和处理政府信息公开申请情况、政府信息公开行政复议和行政诉讼情况、存在的主要问题及改进情况、其他需要报告的事项等六部分内容。</a:t>
            </a:r>
            <a:endParaRPr lang="zh-CN" altLang="en-US" sz="2000">
              <a:solidFill>
                <a:schemeClr val="tx1"/>
              </a:solidFill>
              <a:effectLst>
                <a:outerShdw blurRad="38100" dist="19050" dir="2700000" algn="tl" rotWithShape="0">
                  <a:schemeClr val="dk1">
                    <a:alpha val="40000"/>
                  </a:schemeClr>
                </a:outerShdw>
              </a:effectLst>
            </a:endParaRPr>
          </a:p>
          <a:p>
            <a:r>
              <a:rPr lang="zh-CN" altLang="en-US" sz="2000">
                <a:solidFill>
                  <a:schemeClr val="tx1"/>
                </a:solidFill>
                <a:effectLst>
                  <a:outerShdw blurRad="38100" dist="19050" dir="2700000" algn="tl" rotWithShape="0">
                    <a:schemeClr val="dk1">
                      <a:alpha val="40000"/>
                    </a:schemeClr>
                  </a:outerShdw>
                </a:effectLst>
              </a:rPr>
              <a:t>本报告所列数据的统计期限自2022年1月1日起至2022年12月31日止。本报告电子版可在“中国·泗水”政府门户网站（www.sishui.gov.cn）查阅或下载。如对本报告有疑问，请与星村镇人民政府联系（地址：泗水县星村镇兴盛大街，联系电话：0537-4161018）。</a:t>
            </a:r>
            <a:endParaRPr lang="zh-CN" altLang="en-US" sz="2000">
              <a:solidFill>
                <a:schemeClr val="tx1"/>
              </a:solidFill>
              <a:effectLst>
                <a:outerShdw blurRad="38100" dist="19050" dir="2700000" algn="tl" rotWithShape="0">
                  <a:schemeClr val="dk1">
                    <a:alpha val="40000"/>
                  </a:scheme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ctrTitle"/>
          </p:nvPr>
        </p:nvSpPr>
        <p:spPr/>
        <p:txBody>
          <a:bodyPr/>
          <a:p>
            <a:endParaRPr lang="zh-CN" altLang="en-US"/>
          </a:p>
        </p:txBody>
      </p:sp>
      <p:sp>
        <p:nvSpPr>
          <p:cNvPr id="3" name="副标题 2"/>
          <p:cNvSpPr>
            <a:spLocks noGrp="1"/>
          </p:cNvSpPr>
          <p:nvPr>
            <p:ph type="subTitle" idx="1"/>
          </p:nvPr>
        </p:nvSpPr>
        <p:spPr/>
        <p:txBody>
          <a:bodyPr/>
          <a:p>
            <a:endParaRPr lang="zh-CN" altLang="en-US"/>
          </a:p>
        </p:txBody>
      </p:sp>
      <p:pic>
        <p:nvPicPr>
          <p:cNvPr id="4" name="图片 3" descr="0008118283656922_b"/>
          <p:cNvPicPr>
            <a:picLocks noChangeAspect="1"/>
          </p:cNvPicPr>
          <p:nvPr/>
        </p:nvPicPr>
        <p:blipFill>
          <a:blip r:embed="rId1"/>
          <a:stretch>
            <a:fillRect/>
          </a:stretch>
        </p:blipFill>
        <p:spPr>
          <a:xfrm>
            <a:off x="0" y="0"/>
            <a:ext cx="12192000" cy="6857365"/>
          </a:xfrm>
          <a:prstGeom prst="rect">
            <a:avLst/>
          </a:prstGeom>
        </p:spPr>
      </p:pic>
      <p:sp>
        <p:nvSpPr>
          <p:cNvPr id="5" name="文本框 4"/>
          <p:cNvSpPr txBox="1"/>
          <p:nvPr/>
        </p:nvSpPr>
        <p:spPr>
          <a:xfrm>
            <a:off x="3254375" y="27305"/>
            <a:ext cx="5316855" cy="521970"/>
          </a:xfrm>
          <a:prstGeom prst="rect">
            <a:avLst/>
          </a:prstGeom>
          <a:noFill/>
        </p:spPr>
        <p:txBody>
          <a:bodyPr wrap="square" rtlCol="0">
            <a:spAutoFit/>
          </a:bodyPr>
          <a:p>
            <a:pPr algn="ctr"/>
            <a:r>
              <a:rPr lang="en-US" altLang="zh-CN" sz="2800">
                <a:solidFill>
                  <a:srgbClr val="FF0000"/>
                </a:solidFill>
              </a:rPr>
              <a:t> </a:t>
            </a:r>
            <a:r>
              <a:rPr lang="zh-CN" altLang="en-US" sz="2800">
                <a:solidFill>
                  <a:srgbClr val="FF0000"/>
                </a:solidFill>
              </a:rPr>
              <a:t>总体情况</a:t>
            </a:r>
            <a:endParaRPr lang="zh-CN" altLang="en-US" sz="2800">
              <a:solidFill>
                <a:srgbClr val="FF0000"/>
              </a:solidFill>
            </a:endParaRPr>
          </a:p>
        </p:txBody>
      </p:sp>
      <p:sp>
        <p:nvSpPr>
          <p:cNvPr id="6" name="文本框 5"/>
          <p:cNvSpPr txBox="1"/>
          <p:nvPr/>
        </p:nvSpPr>
        <p:spPr>
          <a:xfrm>
            <a:off x="629285" y="549275"/>
            <a:ext cx="10936605" cy="6859905"/>
          </a:xfrm>
          <a:prstGeom prst="rect">
            <a:avLst/>
          </a:prstGeom>
          <a:noFill/>
        </p:spPr>
        <p:txBody>
          <a:bodyPr wrap="square" rtlCol="0">
            <a:noAutofit/>
          </a:bodyPr>
          <a:p>
            <a:r>
              <a:rPr lang="en-US" altLang="zh-CN">
                <a:latin typeface="+mn-ea"/>
                <a:cs typeface="+mn-ea"/>
              </a:rPr>
              <a:t>      </a:t>
            </a:r>
            <a:r>
              <a:rPr lang="zh-CN" altLang="en-US">
                <a:latin typeface="+mn-ea"/>
                <a:cs typeface="+mn-ea"/>
              </a:rPr>
              <a:t>2022年度，星村镇以《条例》为法律依据，认真落实国家、省、市有关政务公开工作部署和要求，结合工作实际，坚持以公开为常态、不公开为例外，遵循公正、公平、合法、便民的原则，深化行政权力公开透明运行，切实加强政府信息公开工作效能。</a:t>
            </a:r>
            <a:endParaRPr lang="zh-CN" altLang="en-US">
              <a:latin typeface="+mn-ea"/>
              <a:cs typeface="+mn-ea"/>
            </a:endParaRPr>
          </a:p>
          <a:p>
            <a:r>
              <a:rPr lang="zh-CN" altLang="en-US">
                <a:latin typeface="+mn-ea"/>
                <a:cs typeface="+mn-ea"/>
              </a:rPr>
              <a:t>  （一）主动公开情况</a:t>
            </a:r>
            <a:endParaRPr lang="zh-CN" altLang="en-US">
              <a:latin typeface="+mn-ea"/>
              <a:cs typeface="+mn-ea"/>
            </a:endParaRPr>
          </a:p>
          <a:p>
            <a:r>
              <a:rPr lang="zh-CN" altLang="en-US">
                <a:latin typeface="+mn-ea"/>
                <a:cs typeface="+mn-ea"/>
              </a:rPr>
              <a:t>2022年度，我镇按照泗水县政府信息公开要求，及时对站点信息进行更新，在泗水县人民政府门户网站发布信息22条，微信公众号139条，所公开信息严格按照《条例》和省市县政府信息公开相关规定制度，充分确保政府信息公开的及时性、有效性和全面性。</a:t>
            </a:r>
            <a:endParaRPr lang="zh-CN" altLang="en-US">
              <a:latin typeface="+mn-ea"/>
              <a:cs typeface="+mn-ea"/>
            </a:endParaRPr>
          </a:p>
          <a:p>
            <a:r>
              <a:rPr lang="en-US" altLang="zh-CN">
                <a:latin typeface="+mn-ea"/>
                <a:cs typeface="+mn-ea"/>
              </a:rPr>
              <a:t> </a:t>
            </a:r>
            <a:r>
              <a:rPr lang="zh-CN" altLang="en-US">
                <a:latin typeface="+mn-ea"/>
                <a:cs typeface="+mn-ea"/>
              </a:rPr>
              <a:t>（二）依申请公开情况</a:t>
            </a:r>
            <a:endParaRPr lang="zh-CN" altLang="en-US">
              <a:latin typeface="+mn-ea"/>
              <a:cs typeface="+mn-ea"/>
            </a:endParaRPr>
          </a:p>
          <a:p>
            <a:r>
              <a:rPr lang="zh-CN" altLang="en-US">
                <a:latin typeface="+mn-ea"/>
                <a:cs typeface="+mn-ea"/>
              </a:rPr>
              <a:t>2022年度，我镇未收到来自公民、法人或者其他组织对申请公开政府信息的申请。</a:t>
            </a:r>
            <a:endParaRPr lang="zh-CN" altLang="en-US">
              <a:latin typeface="+mn-ea"/>
              <a:cs typeface="+mn-ea"/>
            </a:endParaRPr>
          </a:p>
          <a:p>
            <a:r>
              <a:rPr lang="en-US" altLang="zh-CN">
                <a:latin typeface="+mn-ea"/>
                <a:cs typeface="+mn-ea"/>
              </a:rPr>
              <a:t> </a:t>
            </a:r>
            <a:r>
              <a:rPr lang="zh-CN" altLang="en-US">
                <a:latin typeface="+mn-ea"/>
                <a:cs typeface="+mn-ea"/>
              </a:rPr>
              <a:t>（三）政府信息管理情况</a:t>
            </a:r>
            <a:endParaRPr lang="zh-CN" altLang="en-US">
              <a:latin typeface="+mn-ea"/>
              <a:cs typeface="+mn-ea"/>
            </a:endParaRPr>
          </a:p>
          <a:p>
            <a:r>
              <a:rPr lang="zh-CN" altLang="en-US">
                <a:latin typeface="+mn-ea"/>
                <a:cs typeface="+mn-ea"/>
              </a:rPr>
              <a:t>完善政府信息公开指南，加强信息公开发布工作，及时更新按时公开，建立健全运行机制，促进政务公开工作有序推进，安排专人负责政府信息公开工作，做好信息公开保密审查工作，实行政府信息公开的考核评议，在各部门的协助下，提供政务公开相关的资料，严格规范公文制作过程中确定公开属性，合理界定信息公开范围，确保政务公开信息的真实性、实效性。</a:t>
            </a:r>
            <a:endParaRPr lang="zh-CN" altLang="en-US">
              <a:latin typeface="+mn-ea"/>
              <a:cs typeface="+mn-ea"/>
            </a:endParaRPr>
          </a:p>
          <a:p>
            <a:r>
              <a:rPr lang="en-US" altLang="zh-CN">
                <a:latin typeface="+mn-ea"/>
                <a:cs typeface="+mn-ea"/>
              </a:rPr>
              <a:t> </a:t>
            </a:r>
            <a:r>
              <a:rPr lang="zh-CN" altLang="en-US">
                <a:latin typeface="+mn-ea"/>
                <a:cs typeface="+mn-ea"/>
              </a:rPr>
              <a:t>（四）政府信息公开平台建设情况</a:t>
            </a:r>
            <a:endParaRPr lang="zh-CN" altLang="en-US">
              <a:latin typeface="+mn-ea"/>
              <a:cs typeface="+mn-ea"/>
            </a:endParaRPr>
          </a:p>
          <a:p>
            <a:r>
              <a:rPr lang="zh-CN" altLang="en-US">
                <a:latin typeface="+mn-ea"/>
                <a:cs typeface="+mn-ea"/>
              </a:rPr>
              <a:t>采用多种形式，进一步加强政府网站建设，不断拓宽政府信息公开渠道，发挥“星圣福地”微信公众号宣传作用，及时发布和解读公众关注度高、公益性强、涉及面广的重要政策等政府信息。</a:t>
            </a:r>
            <a:endParaRPr lang="zh-CN" altLang="en-US">
              <a:latin typeface="+mn-ea"/>
              <a:cs typeface="+mn-ea"/>
            </a:endParaRPr>
          </a:p>
          <a:p>
            <a:r>
              <a:rPr lang="en-US" altLang="zh-CN">
                <a:latin typeface="+mn-ea"/>
                <a:cs typeface="+mn-ea"/>
              </a:rPr>
              <a:t> </a:t>
            </a:r>
            <a:r>
              <a:rPr lang="zh-CN" altLang="en-US">
                <a:latin typeface="+mn-ea"/>
                <a:cs typeface="+mn-ea"/>
              </a:rPr>
              <a:t>（五）监督保障情况</a:t>
            </a:r>
            <a:endParaRPr lang="zh-CN" altLang="en-US">
              <a:latin typeface="+mn-ea"/>
              <a:cs typeface="+mn-ea"/>
            </a:endParaRPr>
          </a:p>
          <a:p>
            <a:r>
              <a:rPr lang="zh-CN" altLang="en-US">
                <a:latin typeface="+mn-ea"/>
                <a:cs typeface="+mn-ea"/>
              </a:rPr>
              <a:t>星村镇积极回应社会关切，积极开展释疑解惑。对公众关切和疑惑，加强与宣传部门、互联网信息内容主管部门以及有关新闻媒体的沟通联系，利用“星圣福地”微信公众号，主动发声，回应质疑，澄清事实，凝聚共识，扩大政企、政民、政社互动交流，增进社会各界对政府工作的了解、理解和支持。同时做好网上民声、公开电话等工作，接受公众建议和情况反映，有序引导公众参与。</a:t>
            </a:r>
            <a:endParaRPr lang="zh-CN" altLang="en-US">
              <a:latin typeface="+mn-ea"/>
              <a:cs typeface="+mn-e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ctrTitle"/>
          </p:nvPr>
        </p:nvSpPr>
        <p:spPr/>
        <p:txBody>
          <a:bodyPr/>
          <a:p>
            <a:endParaRPr lang="zh-CN" altLang="en-US"/>
          </a:p>
        </p:txBody>
      </p:sp>
      <p:sp>
        <p:nvSpPr>
          <p:cNvPr id="3" name="副标题 2"/>
          <p:cNvSpPr>
            <a:spLocks noGrp="1"/>
          </p:cNvSpPr>
          <p:nvPr>
            <p:ph type="subTitle" idx="1"/>
          </p:nvPr>
        </p:nvSpPr>
        <p:spPr/>
        <p:txBody>
          <a:bodyPr/>
          <a:p>
            <a:endParaRPr lang="zh-CN" altLang="en-US"/>
          </a:p>
        </p:txBody>
      </p:sp>
      <p:pic>
        <p:nvPicPr>
          <p:cNvPr id="4" name="图片 3" descr="0008118283656922_b"/>
          <p:cNvPicPr>
            <a:picLocks noChangeAspect="1"/>
          </p:cNvPicPr>
          <p:nvPr/>
        </p:nvPicPr>
        <p:blipFill>
          <a:blip r:embed="rId1"/>
          <a:stretch>
            <a:fillRect/>
          </a:stretch>
        </p:blipFill>
        <p:spPr>
          <a:xfrm>
            <a:off x="0" y="0"/>
            <a:ext cx="12192000" cy="6857365"/>
          </a:xfrm>
          <a:prstGeom prst="rect">
            <a:avLst/>
          </a:prstGeom>
        </p:spPr>
      </p:pic>
      <p:sp>
        <p:nvSpPr>
          <p:cNvPr id="5" name="文本框 4"/>
          <p:cNvSpPr txBox="1"/>
          <p:nvPr/>
        </p:nvSpPr>
        <p:spPr>
          <a:xfrm>
            <a:off x="4158615" y="321310"/>
            <a:ext cx="4366260" cy="521970"/>
          </a:xfrm>
          <a:prstGeom prst="rect">
            <a:avLst/>
          </a:prstGeom>
          <a:noFill/>
        </p:spPr>
        <p:txBody>
          <a:bodyPr wrap="square" rtlCol="0">
            <a:spAutoFit/>
          </a:bodyPr>
          <a:p>
            <a:r>
              <a:rPr lang="zh-CN" altLang="en-US" sz="2800">
                <a:solidFill>
                  <a:srgbClr val="FF0000"/>
                </a:solidFill>
              </a:rPr>
              <a:t>主动公开政府信息情况</a:t>
            </a:r>
            <a:endParaRPr lang="zh-CN" altLang="en-US" sz="2800">
              <a:solidFill>
                <a:srgbClr val="FF0000"/>
              </a:solidFill>
            </a:endParaRPr>
          </a:p>
        </p:txBody>
      </p:sp>
      <p:graphicFrame>
        <p:nvGraphicFramePr>
          <p:cNvPr id="9" name="表格 8"/>
          <p:cNvGraphicFramePr/>
          <p:nvPr>
            <p:custDataLst>
              <p:tags r:id="rId2"/>
            </p:custDataLst>
          </p:nvPr>
        </p:nvGraphicFramePr>
        <p:xfrm>
          <a:off x="3310255" y="1254760"/>
          <a:ext cx="5570855" cy="4320540"/>
        </p:xfrm>
        <a:graphic>
          <a:graphicData uri="http://schemas.openxmlformats.org/drawingml/2006/table">
            <a:tbl>
              <a:tblPr/>
              <a:tblGrid>
                <a:gridCol w="1546225"/>
                <a:gridCol w="1354455"/>
                <a:gridCol w="1407795"/>
                <a:gridCol w="1262380"/>
              </a:tblGrid>
              <a:tr h="288290">
                <a:tc gridSpan="4">
                  <a:txBody>
                    <a:bodyPr/>
                    <a:p>
                      <a:pPr indent="0" algn="ctr">
                        <a:buNone/>
                      </a:pPr>
                      <a:r>
                        <a:rPr lang="en-US" sz="1800" b="0">
                          <a:latin typeface="Times New Roman" panose="02020603050405020304" charset="0"/>
                          <a:cs typeface="Times New Roman" panose="02020603050405020304" charset="0"/>
                        </a:rPr>
                        <a:t>第二十条第（一）项</a:t>
                      </a:r>
                      <a:endParaRPr lang="en-US" altLang="en-US" sz="1800" b="0">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alpha val="0"/>
                      </a:srgbClr>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575945">
                <a:tc>
                  <a:txBody>
                    <a:bodyPr/>
                    <a:p>
                      <a:pPr indent="0" algn="ctr">
                        <a:buNone/>
                      </a:pPr>
                      <a:r>
                        <a:rPr lang="en-US" sz="1800" b="0">
                          <a:latin typeface="Times New Roman" panose="02020603050405020304" charset="0"/>
                          <a:cs typeface="Times New Roman" panose="02020603050405020304" charset="0"/>
                        </a:rPr>
                        <a:t>信息内容</a:t>
                      </a:r>
                      <a:endParaRPr lang="en-US" altLang="en-US" sz="1800" b="0">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alpha val="0"/>
                      </a:srgbClr>
                    </a:solidFill>
                  </a:tcPr>
                </a:tc>
                <a:tc>
                  <a:txBody>
                    <a:bodyPr/>
                    <a:p>
                      <a:pPr indent="0" algn="ctr">
                        <a:buNone/>
                      </a:pPr>
                      <a:r>
                        <a:rPr lang="en-US" sz="1800" b="0">
                          <a:latin typeface="Times New Roman" panose="02020603050405020304" charset="0"/>
                          <a:cs typeface="Times New Roman" panose="02020603050405020304" charset="0"/>
                        </a:rPr>
                        <a:t>本年制发件数</a:t>
                      </a:r>
                      <a:endParaRPr lang="en-US" altLang="en-US" sz="1800" b="0">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alpha val="0"/>
                      </a:srgbClr>
                    </a:solidFill>
                  </a:tcPr>
                </a:tc>
                <a:tc>
                  <a:txBody>
                    <a:bodyPr/>
                    <a:p>
                      <a:pPr indent="0" algn="ctr">
                        <a:buNone/>
                      </a:pPr>
                      <a:r>
                        <a:rPr lang="en-US" sz="1800" b="0">
                          <a:latin typeface="Times New Roman" panose="02020603050405020304" charset="0"/>
                          <a:cs typeface="Times New Roman" panose="02020603050405020304" charset="0"/>
                        </a:rPr>
                        <a:t>本年废止件数</a:t>
                      </a:r>
                      <a:endParaRPr lang="en-US" altLang="en-US" sz="1800" b="0">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alpha val="0"/>
                      </a:srgbClr>
                    </a:solidFill>
                  </a:tcPr>
                </a:tc>
                <a:tc>
                  <a:txBody>
                    <a:bodyPr/>
                    <a:p>
                      <a:pPr indent="0" algn="ctr">
                        <a:buNone/>
                      </a:pPr>
                      <a:r>
                        <a:rPr lang="en-US" sz="1800" b="0">
                          <a:latin typeface="Times New Roman" panose="02020603050405020304" charset="0"/>
                          <a:cs typeface="Times New Roman" panose="02020603050405020304" charset="0"/>
                        </a:rPr>
                        <a:t>现行有效件数</a:t>
                      </a:r>
                      <a:endParaRPr lang="en-US" altLang="en-US" sz="1800" b="0">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alpha val="0"/>
                      </a:srgbClr>
                    </a:solidFill>
                  </a:tcPr>
                </a:tc>
              </a:tr>
              <a:tr h="287655">
                <a:tc>
                  <a:txBody>
                    <a:bodyPr/>
                    <a:p>
                      <a:pPr indent="0" algn="ctr">
                        <a:buNone/>
                      </a:pPr>
                      <a:r>
                        <a:rPr lang="en-US" sz="1800" b="0">
                          <a:latin typeface="Times New Roman" panose="02020603050405020304" charset="0"/>
                          <a:cs typeface="Times New Roman" panose="02020603050405020304" charset="0"/>
                        </a:rPr>
                        <a:t>规章</a:t>
                      </a:r>
                      <a:endParaRPr lang="en-US" altLang="en-US" sz="1800" b="0">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alpha val="0"/>
                      </a:srgbClr>
                    </a:solidFill>
                  </a:tcPr>
                </a:tc>
                <a:tc>
                  <a:txBody>
                    <a:bodyPr/>
                    <a:p>
                      <a:pPr indent="0" algn="ctr">
                        <a:buNone/>
                      </a:pPr>
                      <a:r>
                        <a:rPr lang="en-US" sz="1800" b="0">
                          <a:latin typeface="Times New Roman" panose="02020603050405020304" charset="0"/>
                          <a:cs typeface="Times New Roman" panose="02020603050405020304" charset="0"/>
                        </a:rPr>
                        <a:t>0</a:t>
                      </a:r>
                      <a:endParaRPr lang="en-US" altLang="en-US" sz="1800" b="0">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alpha val="0"/>
                      </a:srgbClr>
                    </a:solidFill>
                  </a:tcPr>
                </a:tc>
                <a:tc>
                  <a:txBody>
                    <a:bodyPr/>
                    <a:p>
                      <a:pPr indent="0" algn="ctr">
                        <a:buNone/>
                      </a:pPr>
                      <a:r>
                        <a:rPr lang="en-US" sz="1800" b="0">
                          <a:latin typeface="Times New Roman" panose="02020603050405020304" charset="0"/>
                          <a:cs typeface="Times New Roman" panose="02020603050405020304" charset="0"/>
                        </a:rPr>
                        <a:t>0</a:t>
                      </a:r>
                      <a:endParaRPr lang="en-US" altLang="en-US" sz="1800" b="0">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alpha val="0"/>
                      </a:srgbClr>
                    </a:solidFill>
                  </a:tcPr>
                </a:tc>
                <a:tc>
                  <a:txBody>
                    <a:bodyPr/>
                    <a:p>
                      <a:pPr indent="0" algn="ctr">
                        <a:buNone/>
                      </a:pPr>
                      <a:r>
                        <a:rPr lang="en-US" sz="1800" b="0">
                          <a:latin typeface="Times New Roman" panose="02020603050405020304" charset="0"/>
                          <a:cs typeface="Times New Roman" panose="02020603050405020304" charset="0"/>
                        </a:rPr>
                        <a:t>0</a:t>
                      </a:r>
                      <a:endParaRPr lang="en-US" altLang="en-US" sz="1800" b="0">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alpha val="0"/>
                      </a:srgbClr>
                    </a:solidFill>
                  </a:tcPr>
                </a:tc>
              </a:tr>
              <a:tr h="288290">
                <a:tc>
                  <a:txBody>
                    <a:bodyPr/>
                    <a:p>
                      <a:pPr indent="0" algn="ctr">
                        <a:buNone/>
                      </a:pPr>
                      <a:r>
                        <a:rPr lang="en-US" sz="1800" b="0">
                          <a:latin typeface="Times New Roman" panose="02020603050405020304" charset="0"/>
                          <a:cs typeface="Times New Roman" panose="02020603050405020304" charset="0"/>
                        </a:rPr>
                        <a:t>行政规范性文件</a:t>
                      </a:r>
                      <a:endParaRPr lang="en-US" altLang="en-US" sz="1800" b="0">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alpha val="0"/>
                      </a:srgbClr>
                    </a:solidFill>
                  </a:tcPr>
                </a:tc>
                <a:tc>
                  <a:txBody>
                    <a:bodyPr/>
                    <a:p>
                      <a:pPr indent="0" algn="ctr">
                        <a:buNone/>
                      </a:pPr>
                      <a:r>
                        <a:rPr lang="en-US" sz="1800" b="0">
                          <a:latin typeface="Times New Roman" panose="02020603050405020304" charset="0"/>
                          <a:cs typeface="Times New Roman" panose="02020603050405020304" charset="0"/>
                        </a:rPr>
                        <a:t>0</a:t>
                      </a:r>
                      <a:endParaRPr lang="en-US" altLang="en-US" sz="1800" b="0">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alpha val="0"/>
                      </a:srgbClr>
                    </a:solidFill>
                  </a:tcPr>
                </a:tc>
                <a:tc>
                  <a:txBody>
                    <a:bodyPr/>
                    <a:p>
                      <a:pPr indent="0" algn="ctr">
                        <a:buNone/>
                      </a:pPr>
                      <a:r>
                        <a:rPr lang="en-US" sz="1800" b="0">
                          <a:latin typeface="Times New Roman" panose="02020603050405020304" charset="0"/>
                          <a:cs typeface="Times New Roman" panose="02020603050405020304" charset="0"/>
                        </a:rPr>
                        <a:t>0</a:t>
                      </a:r>
                      <a:endParaRPr lang="en-US" altLang="en-US" sz="1800" b="0">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alpha val="0"/>
                      </a:srgbClr>
                    </a:solidFill>
                  </a:tcPr>
                </a:tc>
                <a:tc>
                  <a:txBody>
                    <a:bodyPr/>
                    <a:p>
                      <a:pPr indent="0" algn="ctr">
                        <a:buNone/>
                      </a:pPr>
                      <a:r>
                        <a:rPr lang="en-US" sz="1800" b="0">
                          <a:latin typeface="Times New Roman" panose="02020603050405020304" charset="0"/>
                          <a:cs typeface="Times New Roman" panose="02020603050405020304" charset="0"/>
                        </a:rPr>
                        <a:t>0</a:t>
                      </a:r>
                      <a:endParaRPr lang="en-US" altLang="en-US" sz="1800" b="0">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alpha val="0"/>
                      </a:srgbClr>
                    </a:solidFill>
                  </a:tcPr>
                </a:tc>
              </a:tr>
              <a:tr h="288290">
                <a:tc gridSpan="4">
                  <a:txBody>
                    <a:bodyPr/>
                    <a:p>
                      <a:pPr indent="0" algn="ctr">
                        <a:buNone/>
                      </a:pPr>
                      <a:r>
                        <a:rPr lang="en-US" sz="1800" b="0">
                          <a:latin typeface="Times New Roman" panose="02020603050405020304" charset="0"/>
                          <a:cs typeface="Times New Roman" panose="02020603050405020304" charset="0"/>
                        </a:rPr>
                        <a:t>第二十条第（五）项</a:t>
                      </a:r>
                      <a:endParaRPr lang="en-US" altLang="en-US" sz="1800" b="0">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alpha val="0"/>
                      </a:srgbClr>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87655">
                <a:tc>
                  <a:txBody>
                    <a:bodyPr/>
                    <a:p>
                      <a:pPr indent="0" algn="ctr">
                        <a:buNone/>
                      </a:pPr>
                      <a:r>
                        <a:rPr lang="en-US" sz="1800" b="0">
                          <a:latin typeface="Times New Roman" panose="02020603050405020304" charset="0"/>
                          <a:cs typeface="Times New Roman" panose="02020603050405020304" charset="0"/>
                        </a:rPr>
                        <a:t>信息内容</a:t>
                      </a:r>
                      <a:endParaRPr lang="en-US" altLang="en-US" sz="1800" b="0">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alpha val="0"/>
                      </a:srgbClr>
                    </a:solidFill>
                  </a:tcPr>
                </a:tc>
                <a:tc gridSpan="3">
                  <a:txBody>
                    <a:bodyPr/>
                    <a:p>
                      <a:pPr indent="0" algn="ctr">
                        <a:buNone/>
                      </a:pPr>
                      <a:r>
                        <a:rPr lang="en-US" sz="1800" b="0">
                          <a:latin typeface="Times New Roman" panose="02020603050405020304" charset="0"/>
                          <a:cs typeface="Times New Roman" panose="02020603050405020304" charset="0"/>
                        </a:rPr>
                        <a:t>本年处理决定数量</a:t>
                      </a:r>
                      <a:endParaRPr lang="en-US" altLang="en-US" sz="1800" b="0">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alpha val="0"/>
                      </a:srgbClr>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88290">
                <a:tc>
                  <a:txBody>
                    <a:bodyPr/>
                    <a:p>
                      <a:pPr indent="0" algn="ctr">
                        <a:buNone/>
                      </a:pPr>
                      <a:r>
                        <a:rPr lang="en-US" sz="1800" b="0">
                          <a:latin typeface="Times New Roman" panose="02020603050405020304" charset="0"/>
                          <a:cs typeface="Times New Roman" panose="02020603050405020304" charset="0"/>
                        </a:rPr>
                        <a:t>行政许可</a:t>
                      </a:r>
                      <a:endParaRPr lang="en-US" altLang="en-US" sz="1800" b="0">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alpha val="0"/>
                      </a:srgbClr>
                    </a:solidFill>
                  </a:tcPr>
                </a:tc>
                <a:tc gridSpan="3">
                  <a:txBody>
                    <a:bodyPr/>
                    <a:p>
                      <a:pPr indent="0" algn="ctr">
                        <a:buNone/>
                      </a:pPr>
                      <a:r>
                        <a:rPr lang="en-US" sz="1800" b="0">
                          <a:latin typeface="Times New Roman" panose="02020603050405020304" charset="0"/>
                          <a:cs typeface="Times New Roman" panose="02020603050405020304" charset="0"/>
                        </a:rPr>
                        <a:t>0</a:t>
                      </a:r>
                      <a:endParaRPr lang="en-US" altLang="en-US" sz="1800" b="0">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alpha val="0"/>
                      </a:srgbClr>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87655">
                <a:tc gridSpan="4">
                  <a:txBody>
                    <a:bodyPr/>
                    <a:p>
                      <a:pPr indent="0" algn="ctr">
                        <a:buNone/>
                      </a:pPr>
                      <a:r>
                        <a:rPr lang="en-US" sz="1800" b="0">
                          <a:latin typeface="Times New Roman" panose="02020603050405020304" charset="0"/>
                          <a:cs typeface="Times New Roman" panose="02020603050405020304" charset="0"/>
                        </a:rPr>
                        <a:t>第二十条第（六）项</a:t>
                      </a:r>
                      <a:endParaRPr lang="en-US" altLang="en-US" sz="1800" b="0">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alpha val="0"/>
                      </a:srgbClr>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88290">
                <a:tc>
                  <a:txBody>
                    <a:bodyPr/>
                    <a:p>
                      <a:pPr indent="0" algn="ctr">
                        <a:buNone/>
                      </a:pPr>
                      <a:r>
                        <a:rPr lang="en-US" sz="1800" b="0">
                          <a:latin typeface="Times New Roman" panose="02020603050405020304" charset="0"/>
                          <a:cs typeface="Times New Roman" panose="02020603050405020304" charset="0"/>
                        </a:rPr>
                        <a:t>信息内容</a:t>
                      </a:r>
                      <a:endParaRPr lang="en-US" altLang="en-US" sz="1800" b="0">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alpha val="0"/>
                      </a:srgbClr>
                    </a:solidFill>
                  </a:tcPr>
                </a:tc>
                <a:tc gridSpan="3">
                  <a:txBody>
                    <a:bodyPr/>
                    <a:p>
                      <a:pPr indent="0" algn="ctr">
                        <a:buNone/>
                      </a:pPr>
                      <a:r>
                        <a:rPr lang="en-US" sz="1800" b="0">
                          <a:latin typeface="Times New Roman" panose="02020603050405020304" charset="0"/>
                          <a:cs typeface="Times New Roman" panose="02020603050405020304" charset="0"/>
                        </a:rPr>
                        <a:t>本年处理决定数量</a:t>
                      </a:r>
                      <a:endParaRPr lang="en-US" altLang="en-US" sz="1800" b="0">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alpha val="0"/>
                      </a:srgbClr>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88290">
                <a:tc>
                  <a:txBody>
                    <a:bodyPr/>
                    <a:p>
                      <a:pPr indent="0" algn="ctr">
                        <a:buNone/>
                      </a:pPr>
                      <a:r>
                        <a:rPr lang="en-US" sz="1800" b="0">
                          <a:latin typeface="Times New Roman" panose="02020603050405020304" charset="0"/>
                          <a:cs typeface="Times New Roman" panose="02020603050405020304" charset="0"/>
                        </a:rPr>
                        <a:t>行政处罚</a:t>
                      </a:r>
                      <a:endParaRPr lang="en-US" altLang="en-US" sz="1800" b="0">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alpha val="0"/>
                      </a:srgbClr>
                    </a:solidFill>
                  </a:tcPr>
                </a:tc>
                <a:tc gridSpan="3">
                  <a:txBody>
                    <a:bodyPr/>
                    <a:p>
                      <a:pPr indent="0" algn="ctr">
                        <a:buNone/>
                      </a:pPr>
                      <a:r>
                        <a:rPr lang="en-US" sz="1800" b="0">
                          <a:latin typeface="Times New Roman" panose="02020603050405020304" charset="0"/>
                          <a:cs typeface="Times New Roman" panose="02020603050405020304" charset="0"/>
                        </a:rPr>
                        <a:t>0</a:t>
                      </a:r>
                      <a:endParaRPr lang="en-US" altLang="en-US" sz="1800" b="0">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alpha val="0"/>
                      </a:srgbClr>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87655">
                <a:tc>
                  <a:txBody>
                    <a:bodyPr/>
                    <a:p>
                      <a:pPr indent="0" algn="ctr">
                        <a:buNone/>
                      </a:pPr>
                      <a:r>
                        <a:rPr lang="en-US" sz="1800" b="0">
                          <a:latin typeface="Times New Roman" panose="02020603050405020304" charset="0"/>
                          <a:cs typeface="Times New Roman" panose="02020603050405020304" charset="0"/>
                        </a:rPr>
                        <a:t>行政强制</a:t>
                      </a:r>
                      <a:endParaRPr lang="en-US" altLang="en-US" sz="1800" b="0">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alpha val="0"/>
                      </a:srgbClr>
                    </a:solidFill>
                  </a:tcPr>
                </a:tc>
                <a:tc gridSpan="3">
                  <a:txBody>
                    <a:bodyPr/>
                    <a:p>
                      <a:pPr indent="0" algn="ctr">
                        <a:buNone/>
                      </a:pPr>
                      <a:r>
                        <a:rPr lang="en-US" sz="1800" b="0">
                          <a:latin typeface="Times New Roman" panose="02020603050405020304" charset="0"/>
                          <a:cs typeface="Times New Roman" panose="02020603050405020304" charset="0"/>
                        </a:rPr>
                        <a:t>0</a:t>
                      </a:r>
                      <a:endParaRPr lang="en-US" altLang="en-US" sz="1800" b="0">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alpha val="0"/>
                      </a:srgbClr>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88290">
                <a:tc gridSpan="4">
                  <a:txBody>
                    <a:bodyPr/>
                    <a:p>
                      <a:pPr indent="0" algn="ctr">
                        <a:buNone/>
                      </a:pPr>
                      <a:r>
                        <a:rPr lang="en-US" sz="1800" b="0">
                          <a:latin typeface="Times New Roman" panose="02020603050405020304" charset="0"/>
                          <a:cs typeface="Times New Roman" panose="02020603050405020304" charset="0"/>
                        </a:rPr>
                        <a:t>第二十条第（八）项</a:t>
                      </a:r>
                      <a:endParaRPr lang="en-US" altLang="en-US" sz="1800" b="0">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alpha val="0"/>
                      </a:srgbClr>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87655">
                <a:tc>
                  <a:txBody>
                    <a:bodyPr/>
                    <a:p>
                      <a:pPr indent="0" algn="ctr">
                        <a:buNone/>
                      </a:pPr>
                      <a:r>
                        <a:rPr lang="en-US" sz="1800" b="0">
                          <a:latin typeface="Times New Roman" panose="02020603050405020304" charset="0"/>
                          <a:cs typeface="Times New Roman" panose="02020603050405020304" charset="0"/>
                        </a:rPr>
                        <a:t>信息内容</a:t>
                      </a:r>
                      <a:endParaRPr lang="en-US" altLang="en-US" sz="1800" b="0">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alpha val="0"/>
                      </a:srgbClr>
                    </a:solidFill>
                  </a:tcPr>
                </a:tc>
                <a:tc gridSpan="3">
                  <a:txBody>
                    <a:bodyPr/>
                    <a:p>
                      <a:pPr indent="0" algn="ctr">
                        <a:buNone/>
                      </a:pPr>
                      <a:r>
                        <a:rPr lang="en-US" sz="1800" b="0">
                          <a:latin typeface="Times New Roman" panose="02020603050405020304" charset="0"/>
                          <a:cs typeface="Times New Roman" panose="02020603050405020304" charset="0"/>
                        </a:rPr>
                        <a:t>本年收费金额（单位：万元）</a:t>
                      </a:r>
                      <a:endParaRPr lang="en-US" altLang="en-US" sz="1800" b="0">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alpha val="0"/>
                      </a:srgbClr>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88290">
                <a:tc>
                  <a:txBody>
                    <a:bodyPr/>
                    <a:p>
                      <a:pPr indent="0" algn="ctr">
                        <a:buNone/>
                      </a:pPr>
                      <a:r>
                        <a:rPr lang="en-US" sz="1800" b="0">
                          <a:latin typeface="Times New Roman" panose="02020603050405020304" charset="0"/>
                          <a:cs typeface="Times New Roman" panose="02020603050405020304" charset="0"/>
                        </a:rPr>
                        <a:t>行政事业性收费</a:t>
                      </a:r>
                      <a:endParaRPr lang="en-US" altLang="en-US" sz="1800" b="0">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alpha val="0"/>
                      </a:srgbClr>
                    </a:solidFill>
                  </a:tcPr>
                </a:tc>
                <a:tc gridSpan="3">
                  <a:txBody>
                    <a:bodyPr/>
                    <a:p>
                      <a:pPr indent="0" algn="ctr">
                        <a:buNone/>
                      </a:pPr>
                      <a:r>
                        <a:rPr lang="en-US" sz="1800" b="0">
                          <a:latin typeface="Times New Roman" panose="02020603050405020304" charset="0"/>
                          <a:cs typeface="Times New Roman" panose="02020603050405020304" charset="0"/>
                        </a:rPr>
                        <a:t>0</a:t>
                      </a:r>
                      <a:endParaRPr lang="en-US" altLang="en-US" sz="1800" b="0">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alpha val="0"/>
                      </a:srgbClr>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bl>
          </a:graphicData>
        </a:graphic>
      </p:graphicFrame>
      <p:sp>
        <p:nvSpPr>
          <p:cNvPr id="100" name="文本框 99"/>
          <p:cNvSpPr txBox="1"/>
          <p:nvPr/>
        </p:nvSpPr>
        <p:spPr>
          <a:xfrm>
            <a:off x="3556000" y="4687570"/>
            <a:ext cx="5080000" cy="252730"/>
          </a:xfrm>
          <a:prstGeom prst="rect">
            <a:avLst/>
          </a:prstGeom>
          <a:noFill/>
          <a:ln w="9525">
            <a:noFill/>
          </a:ln>
        </p:spPr>
        <p:txBody>
          <a:bodyPr>
            <a:spAutoFit/>
          </a:bodyPr>
          <a:p>
            <a:pPr indent="0"/>
            <a:r>
              <a:rPr lang="en-US" sz="1050" b="0">
                <a:latin typeface="Calibri" panose="020F0502020204030204" charset="0"/>
                <a:ea typeface="宋体" panose="02010600030101010101" pitchFamily="2" charset="-122"/>
                <a:cs typeface="Times New Roman" panose="02020603050405020304" charset="0"/>
              </a:rPr>
              <a:t> </a:t>
            </a:r>
            <a:endParaRPr lang="zh-CN"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ctrTitle"/>
          </p:nvPr>
        </p:nvSpPr>
        <p:spPr/>
        <p:txBody>
          <a:bodyPr/>
          <a:p>
            <a:endParaRPr lang="zh-CN" altLang="en-US"/>
          </a:p>
        </p:txBody>
      </p:sp>
      <p:sp>
        <p:nvSpPr>
          <p:cNvPr id="3" name="副标题 2"/>
          <p:cNvSpPr>
            <a:spLocks noGrp="1"/>
          </p:cNvSpPr>
          <p:nvPr>
            <p:ph type="subTitle" idx="1"/>
          </p:nvPr>
        </p:nvSpPr>
        <p:spPr/>
        <p:txBody>
          <a:bodyPr/>
          <a:p>
            <a:endParaRPr lang="zh-CN" altLang="en-US"/>
          </a:p>
        </p:txBody>
      </p:sp>
      <p:pic>
        <p:nvPicPr>
          <p:cNvPr id="4" name="图片 3" descr="0008118283656922_b"/>
          <p:cNvPicPr>
            <a:picLocks noChangeAspect="1"/>
          </p:cNvPicPr>
          <p:nvPr/>
        </p:nvPicPr>
        <p:blipFill>
          <a:blip r:embed="rId1"/>
          <a:stretch>
            <a:fillRect/>
          </a:stretch>
        </p:blipFill>
        <p:spPr>
          <a:xfrm>
            <a:off x="0" y="-330835"/>
            <a:ext cx="12192000" cy="7959090"/>
          </a:xfrm>
          <a:prstGeom prst="rect">
            <a:avLst/>
          </a:prstGeom>
        </p:spPr>
      </p:pic>
      <p:sp>
        <p:nvSpPr>
          <p:cNvPr id="5" name="文本框 4"/>
          <p:cNvSpPr txBox="1"/>
          <p:nvPr/>
        </p:nvSpPr>
        <p:spPr>
          <a:xfrm>
            <a:off x="3328035" y="-330835"/>
            <a:ext cx="5779135" cy="521970"/>
          </a:xfrm>
          <a:prstGeom prst="rect">
            <a:avLst/>
          </a:prstGeom>
          <a:noFill/>
        </p:spPr>
        <p:txBody>
          <a:bodyPr wrap="square" rtlCol="0">
            <a:spAutoFit/>
          </a:bodyPr>
          <a:p>
            <a:r>
              <a:rPr lang="zh-CN" altLang="en-US" sz="2800">
                <a:solidFill>
                  <a:srgbClr val="FF0000"/>
                </a:solidFill>
              </a:rPr>
              <a:t>收到和处理政府信息公开申请情况</a:t>
            </a:r>
            <a:endParaRPr lang="zh-CN" altLang="en-US" sz="2800">
              <a:solidFill>
                <a:srgbClr val="FF0000"/>
              </a:solidFill>
            </a:endParaRPr>
          </a:p>
        </p:txBody>
      </p:sp>
      <p:graphicFrame>
        <p:nvGraphicFramePr>
          <p:cNvPr id="8" name="表格 7"/>
          <p:cNvGraphicFramePr/>
          <p:nvPr>
            <p:custDataLst>
              <p:tags r:id="rId2"/>
            </p:custDataLst>
          </p:nvPr>
        </p:nvGraphicFramePr>
        <p:xfrm>
          <a:off x="1834515" y="117475"/>
          <a:ext cx="9336405" cy="7510780"/>
        </p:xfrm>
        <a:graphic>
          <a:graphicData uri="http://schemas.openxmlformats.org/drawingml/2006/table">
            <a:tbl>
              <a:tblPr/>
              <a:tblGrid>
                <a:gridCol w="828040"/>
                <a:gridCol w="1017270"/>
                <a:gridCol w="1985645"/>
                <a:gridCol w="893445"/>
                <a:gridCol w="759460"/>
                <a:gridCol w="713105"/>
                <a:gridCol w="855980"/>
                <a:gridCol w="891540"/>
                <a:gridCol w="631825"/>
                <a:gridCol w="760095"/>
              </a:tblGrid>
              <a:tr h="0">
                <a:tc rowSpan="3" gridSpan="3">
                  <a:txBody>
                    <a:bodyPr/>
                    <a:p>
                      <a:pPr indent="0" algn="ctr">
                        <a:buNone/>
                      </a:pPr>
                      <a:r>
                        <a:rPr lang="en-US" sz="1000" b="1">
                          <a:latin typeface="Times New Roman" panose="02020603050405020304" charset="0"/>
                          <a:cs typeface="Times New Roman" panose="02020603050405020304" charset="0"/>
                        </a:rPr>
                        <a:t>（本列数据的勾稽关系为：第一项加第二项之和，等于第三项加第四项之和）</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3" hMerge="1">
                  <a:tcPr>
                    <a:lnT w="12700" cap="flat" cmpd="sng">
                      <a:solidFill>
                        <a:srgbClr val="080000"/>
                      </a:solidFill>
                      <a:prstDash val="solid"/>
                      <a:headEnd type="none" w="med" len="med"/>
                      <a:tailEnd type="none" w="med" len="med"/>
                    </a:lnT>
                  </a:tcPr>
                </a:tc>
                <a:tc rowSpan="3"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tcPr>
                </a:tc>
                <a:tc gridSpan="7">
                  <a:txBody>
                    <a:bodyPr/>
                    <a:p>
                      <a:pPr indent="0" algn="ctr">
                        <a:buNone/>
                      </a:pPr>
                      <a:r>
                        <a:rPr lang="en-US" sz="500" b="1">
                          <a:latin typeface="Times New Roman" panose="02020603050405020304" charset="0"/>
                          <a:cs typeface="Times New Roman" panose="02020603050405020304" charset="0"/>
                        </a:rPr>
                        <a:t>申请人情况</a:t>
                      </a:r>
                      <a:endParaRPr lang="en-US" altLang="en-US" sz="5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0">
                <a:tc vMerge="1" gridSpan="3">
                  <a:tcPr>
                    <a:lnL w="12700" cap="flat" cmpd="sng">
                      <a:solidFill>
                        <a:srgbClr val="080000"/>
                      </a:solidFill>
                      <a:prstDash val="solid"/>
                      <a:headEnd type="none" w="med" len="med"/>
                      <a:tailEnd type="none" w="med" len="med"/>
                    </a:lnL>
                  </a:tcPr>
                </a:tc>
                <a:tc vMerge="1" hMerge="1">
                  <a:tcPr/>
                </a:tc>
                <a:tc vMerge="1" hMerge="1">
                  <a:tcPr>
                    <a:lnR w="12700" cap="flat" cmpd="sng">
                      <a:solidFill>
                        <a:srgbClr val="080000"/>
                      </a:solidFill>
                      <a:prstDash val="solid"/>
                      <a:headEnd type="none" w="med" len="med"/>
                      <a:tailEnd type="none" w="med" len="med"/>
                    </a:lnR>
                  </a:tcPr>
                </a:tc>
                <a:tc rowSpan="2">
                  <a:txBody>
                    <a:bodyPr/>
                    <a:p>
                      <a:pPr indent="0" algn="ctr">
                        <a:buNone/>
                      </a:pPr>
                      <a:r>
                        <a:rPr lang="en-US" sz="1000" b="1">
                          <a:latin typeface="Times New Roman" panose="02020603050405020304" charset="0"/>
                          <a:cs typeface="Times New Roman" panose="02020603050405020304" charset="0"/>
                        </a:rPr>
                        <a:t>自然人</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5">
                  <a:txBody>
                    <a:bodyPr/>
                    <a:p>
                      <a:pPr indent="0" algn="ctr">
                        <a:buNone/>
                      </a:pPr>
                      <a:r>
                        <a:rPr lang="en-US" sz="500" b="1">
                          <a:latin typeface="Times New Roman" panose="02020603050405020304" charset="0"/>
                          <a:cs typeface="Times New Roman" panose="02020603050405020304" charset="0"/>
                        </a:rPr>
                        <a:t>法人或其他组织</a:t>
                      </a:r>
                      <a:endParaRPr lang="en-US" altLang="en-US" sz="5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rowSpan="2">
                  <a:txBody>
                    <a:bodyPr/>
                    <a:p>
                      <a:pPr indent="0" algn="ctr">
                        <a:buNone/>
                      </a:pPr>
                      <a:r>
                        <a:rPr lang="en-US" sz="1000" b="1">
                          <a:latin typeface="Times New Roman" panose="02020603050405020304" charset="0"/>
                          <a:cs typeface="Times New Roman" panose="02020603050405020304" charset="0"/>
                        </a:rPr>
                        <a:t>总计</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56870">
                <a:tc vMerge="1" gridSpan="3">
                  <a:tcPr>
                    <a:lnL w="12700" cap="flat" cmpd="sng">
                      <a:solidFill>
                        <a:srgbClr val="080000"/>
                      </a:solidFill>
                      <a:prstDash val="solid"/>
                      <a:headEnd type="none" w="med" len="med"/>
                      <a:tailEnd type="none" w="med" len="med"/>
                    </a:lnL>
                    <a:lnB w="12700" cap="flat" cmpd="sng">
                      <a:solidFill>
                        <a:srgbClr val="080000"/>
                      </a:solidFill>
                      <a:prstDash val="solid"/>
                      <a:headEnd type="none" w="med" len="med"/>
                      <a:tailEnd type="none" w="med" len="med"/>
                    </a:lnB>
                  </a:tcPr>
                </a:tc>
                <a:tc vMerge="1" hMerge="1">
                  <a:tcPr>
                    <a:lnB w="12700" cap="flat" cmpd="sng">
                      <a:solidFill>
                        <a:srgbClr val="080000"/>
                      </a:solidFill>
                      <a:prstDash val="solid"/>
                      <a:headEnd type="none" w="med" len="med"/>
                      <a:tailEnd type="none" w="med" len="med"/>
                    </a:lnB>
                  </a:tcPr>
                </a:tc>
                <a:tc vMerge="1" hMerge="1">
                  <a:tcPr>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lgn="ctr">
                        <a:buNone/>
                      </a:pPr>
                      <a:r>
                        <a:rPr lang="en-US" sz="1000" b="1">
                          <a:latin typeface="Times New Roman" panose="02020603050405020304" charset="0"/>
                          <a:cs typeface="Times New Roman" panose="02020603050405020304" charset="0"/>
                        </a:rPr>
                        <a:t>商业企业</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科研机构</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社会公益组织</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法律服务机构</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其他</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r>
              <a:tr h="180975">
                <a:tc gridSpan="3">
                  <a:txBody>
                    <a:bodyPr/>
                    <a:p>
                      <a:pPr indent="0" algn="ctr">
                        <a:buNone/>
                      </a:pPr>
                      <a:r>
                        <a:rPr lang="en-US" sz="1000" b="1">
                          <a:latin typeface="Times New Roman" panose="02020603050405020304" charset="0"/>
                          <a:cs typeface="Times New Roman" panose="02020603050405020304" charset="0"/>
                        </a:rPr>
                        <a:t>一、本年新收政府信息公开申请数量</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77800">
                <a:tc gridSpan="3">
                  <a:txBody>
                    <a:bodyPr/>
                    <a:p>
                      <a:pPr indent="0" algn="ctr">
                        <a:buNone/>
                      </a:pPr>
                      <a:r>
                        <a:rPr lang="en-US" sz="1000" b="1">
                          <a:latin typeface="Times New Roman" panose="02020603050405020304" charset="0"/>
                          <a:cs typeface="Times New Roman" panose="02020603050405020304" charset="0"/>
                        </a:rPr>
                        <a:t>二、上年结转政府信息公开申请数量</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78435">
                <a:tc rowSpan="13">
                  <a:txBody>
                    <a:bodyPr/>
                    <a:p>
                      <a:pPr indent="0" algn="ctr">
                        <a:buNone/>
                      </a:pPr>
                      <a:r>
                        <a:rPr lang="en-US" sz="1000" b="1">
                          <a:latin typeface="Times New Roman" panose="02020603050405020304" charset="0"/>
                          <a:cs typeface="Times New Roman" panose="02020603050405020304" charset="0"/>
                        </a:rPr>
                        <a:t>三、本年度办理结果</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p>
                      <a:pPr indent="0" algn="ctr">
                        <a:buNone/>
                      </a:pPr>
                      <a:r>
                        <a:rPr lang="en-US" sz="1000" b="1">
                          <a:latin typeface="Times New Roman" panose="02020603050405020304" charset="0"/>
                          <a:cs typeface="Times New Roman" panose="02020603050405020304" charset="0"/>
                        </a:rPr>
                        <a:t>（一）予以公开</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5687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gridSpan="2">
                  <a:txBody>
                    <a:bodyPr/>
                    <a:p>
                      <a:pPr indent="0" algn="ctr">
                        <a:buNone/>
                      </a:pPr>
                      <a:r>
                        <a:rPr lang="en-US" sz="1000" b="1">
                          <a:latin typeface="Times New Roman" panose="02020603050405020304" charset="0"/>
                          <a:cs typeface="Times New Roman" panose="02020603050405020304" charset="0"/>
                        </a:rPr>
                        <a:t>（二）部分公开（区分处理的，只计这一情形，不计其他情形）</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7780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rowSpan="8">
                  <a:txBody>
                    <a:bodyPr/>
                    <a:p>
                      <a:pPr indent="0" algn="ctr">
                        <a:buNone/>
                      </a:pPr>
                      <a:r>
                        <a:rPr lang="en-US" sz="1000" b="1">
                          <a:latin typeface="Times New Roman" panose="02020603050405020304" charset="0"/>
                          <a:cs typeface="Times New Roman" panose="02020603050405020304" charset="0"/>
                        </a:rPr>
                        <a:t>（三）不予公开</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1.属于国家秘密</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5687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lgn="ctr">
                        <a:buNone/>
                      </a:pPr>
                      <a:r>
                        <a:rPr lang="en-US" sz="1000" b="1">
                          <a:latin typeface="Times New Roman" panose="02020603050405020304" charset="0"/>
                          <a:cs typeface="Times New Roman" panose="02020603050405020304" charset="0"/>
                        </a:rPr>
                        <a:t>2.其他法律行政法规禁止公开</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0637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lgn="ctr">
                        <a:buNone/>
                      </a:pPr>
                      <a:r>
                        <a:rPr lang="en-US" sz="1000" b="1">
                          <a:latin typeface="Times New Roman" panose="02020603050405020304" charset="0"/>
                          <a:cs typeface="Times New Roman" panose="02020603050405020304" charset="0"/>
                        </a:rPr>
                        <a:t>3.危及“三安全一稳定”</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0701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lgn="ctr">
                        <a:buNone/>
                      </a:pPr>
                      <a:r>
                        <a:rPr lang="en-US" sz="1000" b="1">
                          <a:latin typeface="Times New Roman" panose="02020603050405020304" charset="0"/>
                          <a:cs typeface="Times New Roman" panose="02020603050405020304" charset="0"/>
                        </a:rPr>
                        <a:t>4.保护第三方合法权益</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0764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lgn="ctr">
                        <a:buNone/>
                      </a:pPr>
                      <a:r>
                        <a:rPr lang="en-US" sz="1000" b="1">
                          <a:latin typeface="Times New Roman" panose="02020603050405020304" charset="0"/>
                          <a:cs typeface="Times New Roman" panose="02020603050405020304" charset="0"/>
                        </a:rPr>
                        <a:t>5.属于三类内部事务信息</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0637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lgn="ctr">
                        <a:buNone/>
                      </a:pPr>
                      <a:r>
                        <a:rPr lang="en-US" sz="1000" b="1">
                          <a:latin typeface="Times New Roman" panose="02020603050405020304" charset="0"/>
                          <a:cs typeface="Times New Roman" panose="02020603050405020304" charset="0"/>
                        </a:rPr>
                        <a:t>6.属于四类过程性信息</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0828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lgn="ctr">
                        <a:buNone/>
                      </a:pPr>
                      <a:r>
                        <a:rPr lang="en-US" sz="1000" b="1">
                          <a:latin typeface="Times New Roman" panose="02020603050405020304" charset="0"/>
                          <a:cs typeface="Times New Roman" panose="02020603050405020304" charset="0"/>
                        </a:rPr>
                        <a:t>7.属于行政执法案卷</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0701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lgn="ctr">
                        <a:buNone/>
                      </a:pPr>
                      <a:r>
                        <a:rPr lang="en-US" sz="1000" b="1">
                          <a:latin typeface="Times New Roman" panose="02020603050405020304" charset="0"/>
                          <a:cs typeface="Times New Roman" panose="02020603050405020304" charset="0"/>
                        </a:rPr>
                        <a:t>8.属于行政查询事项</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5687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rowSpan="3">
                  <a:txBody>
                    <a:bodyPr/>
                    <a:p>
                      <a:pPr indent="0" algn="ctr">
                        <a:buNone/>
                      </a:pPr>
                      <a:r>
                        <a:rPr lang="en-US" sz="1000" b="1">
                          <a:latin typeface="Times New Roman" panose="02020603050405020304" charset="0"/>
                          <a:cs typeface="Times New Roman" panose="02020603050405020304" charset="0"/>
                        </a:rPr>
                        <a:t>（四）无法提供</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1.本机关不掌握相关政府信息</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5623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lgn="ctr">
                        <a:buNone/>
                      </a:pPr>
                      <a:r>
                        <a:rPr lang="en-US" sz="1000" b="1">
                          <a:latin typeface="Times New Roman" panose="02020603050405020304" charset="0"/>
                          <a:cs typeface="Times New Roman" panose="02020603050405020304" charset="0"/>
                        </a:rPr>
                        <a:t>2.没有现成信息需要另行制作</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4607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lgn="ctr">
                        <a:buNone/>
                      </a:pPr>
                      <a:r>
                        <a:rPr lang="en-US" sz="1000" b="1">
                          <a:latin typeface="Times New Roman" panose="02020603050405020304" charset="0"/>
                          <a:cs typeface="Times New Roman" panose="02020603050405020304" charset="0"/>
                        </a:rPr>
                        <a:t>3.补正后申请内容仍不明确</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07645">
                <a:tc rowSpan="9">
                  <a:txBody>
                    <a:bodyPr/>
                    <a:p>
                      <a:pPr indent="0" algn="ctr">
                        <a:buNone/>
                      </a:pPr>
                      <a:r>
                        <a:rPr lang="en-US" sz="1000" b="1">
                          <a:latin typeface="Times New Roman" panose="02020603050405020304" charset="0"/>
                          <a:cs typeface="Times New Roman" panose="02020603050405020304" charset="0"/>
                        </a:rPr>
                        <a:t> </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5">
                  <a:txBody>
                    <a:bodyPr/>
                    <a:p>
                      <a:pPr indent="0" algn="ctr">
                        <a:buNone/>
                      </a:pPr>
                      <a:r>
                        <a:rPr lang="en-US" sz="1000" b="1">
                          <a:latin typeface="Times New Roman" panose="02020603050405020304" charset="0"/>
                          <a:cs typeface="Times New Roman" panose="02020603050405020304" charset="0"/>
                        </a:rPr>
                        <a:t>（五）不予处理</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1.信访举报投诉类申请</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7843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lgn="ctr">
                        <a:buNone/>
                      </a:pPr>
                      <a:r>
                        <a:rPr lang="en-US" sz="1000" b="1">
                          <a:latin typeface="Times New Roman" panose="02020603050405020304" charset="0"/>
                          <a:cs typeface="Times New Roman" panose="02020603050405020304" charset="0"/>
                        </a:rPr>
                        <a:t>2.重复申请</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0701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lgn="ctr">
                        <a:buNone/>
                      </a:pPr>
                      <a:r>
                        <a:rPr lang="en-US" sz="1000" b="1">
                          <a:latin typeface="Times New Roman" panose="02020603050405020304" charset="0"/>
                          <a:cs typeface="Times New Roman" panose="02020603050405020304" charset="0"/>
                        </a:rPr>
                        <a:t>3.要求提供公开出版物</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4671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lgn="ctr">
                        <a:buNone/>
                      </a:pPr>
                      <a:r>
                        <a:rPr lang="en-US" sz="1000" b="1">
                          <a:latin typeface="Times New Roman" panose="02020603050405020304" charset="0"/>
                          <a:cs typeface="Times New Roman" panose="02020603050405020304" charset="0"/>
                        </a:rPr>
                        <a:t>4.无正当理由大量反复申请</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5623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lgn="ctr">
                        <a:buNone/>
                      </a:pPr>
                      <a:r>
                        <a:rPr lang="en-US" sz="1000" b="1">
                          <a:latin typeface="Times New Roman" panose="02020603050405020304" charset="0"/>
                          <a:cs typeface="Times New Roman" panose="02020603050405020304" charset="0"/>
                        </a:rPr>
                        <a:t>5.要求行政机关确认或重新出具已获取信息</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69278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rowSpan="3">
                  <a:txBody>
                    <a:bodyPr/>
                    <a:p>
                      <a:pPr indent="0" algn="ctr">
                        <a:buNone/>
                      </a:pPr>
                      <a:r>
                        <a:rPr lang="en-US" sz="1000" b="1">
                          <a:latin typeface="Times New Roman" panose="02020603050405020304" charset="0"/>
                          <a:cs typeface="Times New Roman" panose="02020603050405020304" charset="0"/>
                        </a:rPr>
                        <a:t>（六）其他处理</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1.申请人无正当理由逾期不补正、行政机关不再处理其政府信息公开申请</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69278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lgn="ctr">
                        <a:buNone/>
                      </a:pPr>
                      <a:r>
                        <a:rPr lang="en-US" sz="1000" b="1">
                          <a:latin typeface="Times New Roman" panose="02020603050405020304" charset="0"/>
                          <a:cs typeface="Times New Roman" panose="02020603050405020304" charset="0"/>
                        </a:rPr>
                        <a:t>2.申请人逾期未按收费通知要求缴纳费用、行政机关不再处理其政府信息公开申请</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7780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lgn="ctr">
                        <a:buNone/>
                      </a:pPr>
                      <a:r>
                        <a:rPr lang="en-US" sz="1000" b="1">
                          <a:latin typeface="Times New Roman" panose="02020603050405020304" charset="0"/>
                          <a:cs typeface="Times New Roman" panose="02020603050405020304" charset="0"/>
                        </a:rPr>
                        <a:t>3.其他</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7843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gridSpan="2">
                  <a:txBody>
                    <a:bodyPr/>
                    <a:p>
                      <a:pPr indent="0" algn="ctr">
                        <a:buNone/>
                      </a:pPr>
                      <a:r>
                        <a:rPr lang="en-US" sz="1000" b="1">
                          <a:latin typeface="Times New Roman" panose="02020603050405020304" charset="0"/>
                          <a:cs typeface="Times New Roman" panose="02020603050405020304" charset="0"/>
                        </a:rPr>
                        <a:t>（七）总计</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78435">
                <a:tc gridSpan="3">
                  <a:txBody>
                    <a:bodyPr/>
                    <a:p>
                      <a:pPr indent="0" algn="ctr">
                        <a:buNone/>
                      </a:pPr>
                      <a:r>
                        <a:rPr lang="en-US" sz="1000" b="1">
                          <a:latin typeface="Times New Roman" panose="02020603050405020304" charset="0"/>
                          <a:cs typeface="Times New Roman" panose="02020603050405020304" charset="0"/>
                        </a:rPr>
                        <a:t>四、结转下年度继续办理</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ctrTitle"/>
          </p:nvPr>
        </p:nvSpPr>
        <p:spPr/>
        <p:txBody>
          <a:bodyPr/>
          <a:p>
            <a:endParaRPr lang="zh-CN" altLang="en-US"/>
          </a:p>
        </p:txBody>
      </p:sp>
      <p:sp>
        <p:nvSpPr>
          <p:cNvPr id="3" name="副标题 2"/>
          <p:cNvSpPr>
            <a:spLocks noGrp="1"/>
          </p:cNvSpPr>
          <p:nvPr>
            <p:ph type="subTitle" idx="1"/>
          </p:nvPr>
        </p:nvSpPr>
        <p:spPr/>
        <p:txBody>
          <a:bodyPr/>
          <a:p>
            <a:endParaRPr lang="zh-CN" altLang="en-US"/>
          </a:p>
        </p:txBody>
      </p:sp>
      <p:pic>
        <p:nvPicPr>
          <p:cNvPr id="4" name="图片 3" descr="0008118283656922_b"/>
          <p:cNvPicPr>
            <a:picLocks noChangeAspect="1"/>
          </p:cNvPicPr>
          <p:nvPr/>
        </p:nvPicPr>
        <p:blipFill>
          <a:blip r:embed="rId1"/>
          <a:stretch>
            <a:fillRect/>
          </a:stretch>
        </p:blipFill>
        <p:spPr>
          <a:xfrm>
            <a:off x="0" y="0"/>
            <a:ext cx="12192000" cy="6857365"/>
          </a:xfrm>
          <a:prstGeom prst="rect">
            <a:avLst/>
          </a:prstGeom>
        </p:spPr>
      </p:pic>
      <p:sp>
        <p:nvSpPr>
          <p:cNvPr id="5" name="文本框 4"/>
          <p:cNvSpPr txBox="1"/>
          <p:nvPr/>
        </p:nvSpPr>
        <p:spPr>
          <a:xfrm>
            <a:off x="3103880" y="110490"/>
            <a:ext cx="6528435" cy="521970"/>
          </a:xfrm>
          <a:prstGeom prst="rect">
            <a:avLst/>
          </a:prstGeom>
          <a:noFill/>
        </p:spPr>
        <p:txBody>
          <a:bodyPr wrap="square" rtlCol="0">
            <a:spAutoFit/>
          </a:bodyPr>
          <a:p>
            <a:r>
              <a:rPr lang="zh-CN" altLang="en-US" sz="2800">
                <a:solidFill>
                  <a:srgbClr val="FF0000"/>
                </a:solidFill>
              </a:rPr>
              <a:t>政府信息公开行政复议、行政诉讼情况</a:t>
            </a:r>
            <a:endParaRPr lang="zh-CN" altLang="en-US" sz="2800">
              <a:solidFill>
                <a:srgbClr val="FF0000"/>
              </a:solidFill>
            </a:endParaRPr>
          </a:p>
        </p:txBody>
      </p:sp>
      <p:graphicFrame>
        <p:nvGraphicFramePr>
          <p:cNvPr id="7" name="表格 6"/>
          <p:cNvGraphicFramePr/>
          <p:nvPr>
            <p:custDataLst>
              <p:tags r:id="rId2"/>
            </p:custDataLst>
          </p:nvPr>
        </p:nvGraphicFramePr>
        <p:xfrm>
          <a:off x="3300730" y="765175"/>
          <a:ext cx="5591175" cy="5363210"/>
        </p:xfrm>
        <a:graphic>
          <a:graphicData uri="http://schemas.openxmlformats.org/drawingml/2006/table">
            <a:tbl>
              <a:tblPr/>
              <a:tblGrid>
                <a:gridCol w="390525"/>
                <a:gridCol w="393700"/>
                <a:gridCol w="381000"/>
                <a:gridCol w="374650"/>
                <a:gridCol w="292100"/>
                <a:gridCol w="412750"/>
                <a:gridCol w="411480"/>
                <a:gridCol w="412750"/>
                <a:gridCol w="403225"/>
                <a:gridCol w="269875"/>
                <a:gridCol w="412750"/>
                <a:gridCol w="412750"/>
                <a:gridCol w="412750"/>
                <a:gridCol w="352425"/>
                <a:gridCol w="258445"/>
              </a:tblGrid>
              <a:tr h="467360">
                <a:tc gridSpan="5">
                  <a:txBody>
                    <a:bodyPr/>
                    <a:p>
                      <a:pPr indent="0" algn="ctr">
                        <a:buNone/>
                      </a:pPr>
                      <a:r>
                        <a:rPr lang="en-US" sz="1800" b="1">
                          <a:latin typeface="Times New Roman" panose="02020603050405020304" charset="0"/>
                          <a:cs typeface="Times New Roman" panose="02020603050405020304" charset="0"/>
                        </a:rPr>
                        <a:t>行政复议</a:t>
                      </a:r>
                      <a:endParaRPr lang="en-US" altLang="en-US" sz="18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10">
                  <a:txBody>
                    <a:bodyPr/>
                    <a:p>
                      <a:pPr indent="0" algn="ctr">
                        <a:buNone/>
                      </a:pPr>
                      <a:r>
                        <a:rPr lang="en-US" sz="1800" b="1">
                          <a:latin typeface="Times New Roman" panose="02020603050405020304" charset="0"/>
                          <a:cs typeface="Times New Roman" panose="02020603050405020304" charset="0"/>
                        </a:rPr>
                        <a:t>行政诉讼</a:t>
                      </a:r>
                      <a:endParaRPr lang="en-US" altLang="en-US" sz="18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934720">
                <a:tc rowSpan="2">
                  <a:txBody>
                    <a:bodyPr/>
                    <a:p>
                      <a:pPr indent="0" algn="ctr">
                        <a:buNone/>
                      </a:pPr>
                      <a:r>
                        <a:rPr lang="en-US" sz="1800" b="1">
                          <a:latin typeface="Times New Roman" panose="02020603050405020304" charset="0"/>
                          <a:cs typeface="Times New Roman" panose="02020603050405020304" charset="0"/>
                        </a:rPr>
                        <a:t>结果维持</a:t>
                      </a:r>
                      <a:endParaRPr lang="en-US" altLang="en-US" sz="18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1800" b="1">
                          <a:latin typeface="Times New Roman" panose="02020603050405020304" charset="0"/>
                          <a:cs typeface="Times New Roman" panose="02020603050405020304" charset="0"/>
                        </a:rPr>
                        <a:t>结果纠正</a:t>
                      </a:r>
                      <a:endParaRPr lang="en-US" altLang="en-US" sz="18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1800" b="1">
                          <a:latin typeface="Times New Roman" panose="02020603050405020304" charset="0"/>
                          <a:cs typeface="Times New Roman" panose="02020603050405020304" charset="0"/>
                        </a:rPr>
                        <a:t>其他结果</a:t>
                      </a:r>
                      <a:endParaRPr lang="en-US" altLang="en-US" sz="18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1800" b="1">
                          <a:latin typeface="Times New Roman" panose="02020603050405020304" charset="0"/>
                          <a:cs typeface="Times New Roman" panose="02020603050405020304" charset="0"/>
                        </a:rPr>
                        <a:t>尚未审结</a:t>
                      </a:r>
                      <a:endParaRPr lang="en-US" altLang="en-US" sz="18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1800" b="1">
                          <a:latin typeface="Times New Roman" panose="02020603050405020304" charset="0"/>
                          <a:cs typeface="Times New Roman" panose="02020603050405020304" charset="0"/>
                        </a:rPr>
                        <a:t>总计</a:t>
                      </a:r>
                      <a:endParaRPr lang="en-US" altLang="en-US" sz="18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5">
                  <a:txBody>
                    <a:bodyPr/>
                    <a:p>
                      <a:pPr indent="0" algn="ctr">
                        <a:buNone/>
                      </a:pPr>
                      <a:r>
                        <a:rPr lang="en-US" sz="1800" b="1">
                          <a:latin typeface="Times New Roman" panose="02020603050405020304" charset="0"/>
                          <a:cs typeface="Times New Roman" panose="02020603050405020304" charset="0"/>
                        </a:rPr>
                        <a:t>未经复议直接起诉</a:t>
                      </a:r>
                      <a:endParaRPr lang="en-US" altLang="en-US" sz="18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5">
                  <a:txBody>
                    <a:bodyPr/>
                    <a:p>
                      <a:pPr indent="0" algn="ctr">
                        <a:buNone/>
                      </a:pPr>
                      <a:r>
                        <a:rPr lang="en-US" sz="1800" b="1">
                          <a:latin typeface="Times New Roman" panose="02020603050405020304" charset="0"/>
                          <a:cs typeface="Times New Roman" panose="02020603050405020304" charset="0"/>
                        </a:rPr>
                        <a:t>复议后起诉</a:t>
                      </a:r>
                      <a:endParaRPr lang="en-US" altLang="en-US" sz="18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65239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lgn="ctr">
                        <a:buNone/>
                      </a:pPr>
                      <a:r>
                        <a:rPr lang="en-US" sz="1800" b="1">
                          <a:latin typeface="Times New Roman" panose="02020603050405020304" charset="0"/>
                          <a:cs typeface="Times New Roman" panose="02020603050405020304" charset="0"/>
                        </a:rPr>
                        <a:t>结果维持</a:t>
                      </a:r>
                      <a:endParaRPr lang="en-US" altLang="en-US" sz="18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800" b="1">
                          <a:latin typeface="Times New Roman" panose="02020603050405020304" charset="0"/>
                          <a:cs typeface="Times New Roman" panose="02020603050405020304" charset="0"/>
                        </a:rPr>
                        <a:t>结果纠正</a:t>
                      </a:r>
                      <a:endParaRPr lang="en-US" altLang="en-US" sz="18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800" b="1">
                          <a:latin typeface="Times New Roman" panose="02020603050405020304" charset="0"/>
                          <a:cs typeface="Times New Roman" panose="02020603050405020304" charset="0"/>
                        </a:rPr>
                        <a:t>其他结果</a:t>
                      </a:r>
                      <a:endParaRPr lang="en-US" altLang="en-US" sz="18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800" b="1">
                          <a:latin typeface="Times New Roman" panose="02020603050405020304" charset="0"/>
                          <a:cs typeface="Times New Roman" panose="02020603050405020304" charset="0"/>
                        </a:rPr>
                        <a:t>尚未审结</a:t>
                      </a:r>
                      <a:endParaRPr lang="en-US" altLang="en-US" sz="18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800" b="1">
                          <a:latin typeface="Times New Roman" panose="02020603050405020304" charset="0"/>
                          <a:cs typeface="Times New Roman" panose="02020603050405020304" charset="0"/>
                        </a:rPr>
                        <a:t>总计</a:t>
                      </a:r>
                      <a:endParaRPr lang="en-US" altLang="en-US" sz="18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800" b="1">
                          <a:latin typeface="Times New Roman" panose="02020603050405020304" charset="0"/>
                          <a:cs typeface="Times New Roman" panose="02020603050405020304" charset="0"/>
                        </a:rPr>
                        <a:t>结果维持</a:t>
                      </a:r>
                      <a:endParaRPr lang="en-US" altLang="en-US" sz="18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800" b="1">
                          <a:latin typeface="Times New Roman" panose="02020603050405020304" charset="0"/>
                          <a:cs typeface="Times New Roman" panose="02020603050405020304" charset="0"/>
                        </a:rPr>
                        <a:t>结果纠正</a:t>
                      </a:r>
                      <a:endParaRPr lang="en-US" altLang="en-US" sz="18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800" b="1">
                          <a:latin typeface="Times New Roman" panose="02020603050405020304" charset="0"/>
                          <a:cs typeface="Times New Roman" panose="02020603050405020304" charset="0"/>
                        </a:rPr>
                        <a:t>其他结果</a:t>
                      </a:r>
                      <a:endParaRPr lang="en-US" altLang="en-US" sz="18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800" b="1">
                          <a:latin typeface="Times New Roman" panose="02020603050405020304" charset="0"/>
                          <a:cs typeface="Times New Roman" panose="02020603050405020304" charset="0"/>
                        </a:rPr>
                        <a:t>尚未审结</a:t>
                      </a:r>
                      <a:endParaRPr lang="en-US" altLang="en-US" sz="18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800" b="1">
                          <a:latin typeface="Times New Roman" panose="02020603050405020304" charset="0"/>
                          <a:cs typeface="Times New Roman" panose="02020603050405020304" charset="0"/>
                        </a:rPr>
                        <a:t>总计</a:t>
                      </a:r>
                      <a:endParaRPr lang="en-US" altLang="en-US" sz="18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308735">
                <a:tc>
                  <a:txBody>
                    <a:bodyPr/>
                    <a:p>
                      <a:pPr indent="0" algn="ctr">
                        <a:buNone/>
                      </a:pPr>
                      <a:r>
                        <a:rPr lang="en-US" sz="1800" b="1">
                          <a:latin typeface="Times New Roman" panose="02020603050405020304" charset="0"/>
                          <a:cs typeface="Times New Roman" panose="02020603050405020304" charset="0"/>
                        </a:rPr>
                        <a:t>0</a:t>
                      </a:r>
                      <a:endParaRPr lang="en-US" altLang="en-US" sz="18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800" b="1">
                          <a:latin typeface="Times New Roman" panose="02020603050405020304" charset="0"/>
                          <a:cs typeface="Times New Roman" panose="02020603050405020304" charset="0"/>
                        </a:rPr>
                        <a:t>0</a:t>
                      </a:r>
                      <a:endParaRPr lang="en-US" altLang="en-US" sz="18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800" b="1">
                          <a:latin typeface="Times New Roman" panose="02020603050405020304" charset="0"/>
                          <a:cs typeface="Times New Roman" panose="02020603050405020304" charset="0"/>
                        </a:rPr>
                        <a:t>0</a:t>
                      </a:r>
                      <a:endParaRPr lang="en-US" altLang="en-US" sz="18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800" b="1">
                          <a:latin typeface="Times New Roman" panose="02020603050405020304" charset="0"/>
                          <a:cs typeface="Times New Roman" panose="02020603050405020304" charset="0"/>
                        </a:rPr>
                        <a:t>0</a:t>
                      </a:r>
                      <a:endParaRPr lang="en-US" altLang="en-US" sz="18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800" b="1">
                          <a:latin typeface="Times New Roman" panose="02020603050405020304" charset="0"/>
                          <a:cs typeface="Times New Roman" panose="02020603050405020304" charset="0"/>
                        </a:rPr>
                        <a:t>0</a:t>
                      </a:r>
                      <a:endParaRPr lang="en-US" altLang="en-US" sz="18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800" b="1">
                          <a:latin typeface="Times New Roman" panose="02020603050405020304" charset="0"/>
                          <a:cs typeface="Times New Roman" panose="02020603050405020304" charset="0"/>
                        </a:rPr>
                        <a:t>0</a:t>
                      </a:r>
                      <a:endParaRPr lang="en-US" altLang="en-US" sz="18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800" b="1">
                          <a:latin typeface="Times New Roman" panose="02020603050405020304" charset="0"/>
                          <a:cs typeface="Times New Roman" panose="02020603050405020304" charset="0"/>
                        </a:rPr>
                        <a:t>0</a:t>
                      </a:r>
                      <a:endParaRPr lang="en-US" altLang="en-US" sz="18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800" b="1">
                          <a:latin typeface="Times New Roman" panose="02020603050405020304" charset="0"/>
                          <a:cs typeface="Times New Roman" panose="02020603050405020304" charset="0"/>
                        </a:rPr>
                        <a:t>0</a:t>
                      </a:r>
                      <a:endParaRPr lang="en-US" altLang="en-US" sz="18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800" b="1">
                          <a:latin typeface="Times New Roman" panose="02020603050405020304" charset="0"/>
                          <a:cs typeface="Times New Roman" panose="02020603050405020304" charset="0"/>
                        </a:rPr>
                        <a:t>0</a:t>
                      </a:r>
                      <a:endParaRPr lang="en-US" altLang="en-US" sz="18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800" b="1">
                          <a:latin typeface="Times New Roman" panose="02020603050405020304" charset="0"/>
                          <a:cs typeface="Times New Roman" panose="02020603050405020304" charset="0"/>
                        </a:rPr>
                        <a:t>0</a:t>
                      </a:r>
                      <a:endParaRPr lang="en-US" altLang="en-US" sz="18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800" b="1">
                          <a:latin typeface="Times New Roman" panose="02020603050405020304" charset="0"/>
                          <a:cs typeface="Times New Roman" panose="02020603050405020304" charset="0"/>
                        </a:rPr>
                        <a:t>0</a:t>
                      </a:r>
                      <a:endParaRPr lang="en-US" altLang="en-US" sz="18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800" b="1">
                          <a:latin typeface="Times New Roman" panose="02020603050405020304" charset="0"/>
                          <a:cs typeface="Times New Roman" panose="02020603050405020304" charset="0"/>
                        </a:rPr>
                        <a:t>0</a:t>
                      </a:r>
                      <a:endParaRPr lang="en-US" altLang="en-US" sz="18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800" b="1">
                          <a:latin typeface="Times New Roman" panose="02020603050405020304" charset="0"/>
                          <a:cs typeface="Times New Roman" panose="02020603050405020304" charset="0"/>
                        </a:rPr>
                        <a:t>0</a:t>
                      </a:r>
                      <a:endParaRPr lang="en-US" altLang="en-US" sz="18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800" b="1">
                          <a:latin typeface="Times New Roman" panose="02020603050405020304" charset="0"/>
                          <a:cs typeface="Times New Roman" panose="02020603050405020304" charset="0"/>
                        </a:rPr>
                        <a:t>0</a:t>
                      </a:r>
                      <a:endParaRPr lang="en-US" altLang="en-US" sz="18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800" b="1">
                          <a:latin typeface="Times New Roman" panose="02020603050405020304" charset="0"/>
                          <a:cs typeface="Times New Roman" panose="02020603050405020304" charset="0"/>
                        </a:rPr>
                        <a:t>0</a:t>
                      </a:r>
                      <a:endParaRPr lang="en-US" altLang="en-US" sz="18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pic>
        <p:nvPicPr>
          <p:cNvPr id="4" name="内容占位符 3" descr="0008118283656922_b"/>
          <p:cNvPicPr>
            <a:picLocks noChangeAspect="1"/>
          </p:cNvPicPr>
          <p:nvPr>
            <p:ph idx="1"/>
            <p:custDataLst>
              <p:tags r:id="rId1"/>
            </p:custDataLst>
          </p:nvPr>
        </p:nvPicPr>
        <p:blipFill>
          <a:blip r:embed="rId2"/>
          <a:stretch>
            <a:fillRect/>
          </a:stretch>
        </p:blipFill>
        <p:spPr>
          <a:xfrm>
            <a:off x="-635" y="0"/>
            <a:ext cx="12192635" cy="6858000"/>
          </a:xfrm>
          <a:prstGeom prst="rect">
            <a:avLst/>
          </a:prstGeom>
        </p:spPr>
      </p:pic>
      <p:sp>
        <p:nvSpPr>
          <p:cNvPr id="5" name="文本框 4"/>
          <p:cNvSpPr txBox="1"/>
          <p:nvPr/>
        </p:nvSpPr>
        <p:spPr>
          <a:xfrm>
            <a:off x="2771140" y="365125"/>
            <a:ext cx="7299325" cy="521970"/>
          </a:xfrm>
          <a:prstGeom prst="rect">
            <a:avLst/>
          </a:prstGeom>
          <a:noFill/>
        </p:spPr>
        <p:txBody>
          <a:bodyPr wrap="square" rtlCol="0">
            <a:spAutoFit/>
          </a:bodyPr>
          <a:p>
            <a:r>
              <a:rPr lang="zh-CN" altLang="en-US" sz="2800">
                <a:solidFill>
                  <a:srgbClr val="FF0000"/>
                </a:solidFill>
              </a:rPr>
              <a:t>政府信息公开工作存在的主要问题及改进情况</a:t>
            </a:r>
            <a:endParaRPr lang="zh-CN" altLang="en-US" sz="2800">
              <a:solidFill>
                <a:srgbClr val="FF0000"/>
              </a:solidFill>
            </a:endParaRPr>
          </a:p>
        </p:txBody>
      </p:sp>
      <p:sp>
        <p:nvSpPr>
          <p:cNvPr id="6" name="文本框 5"/>
          <p:cNvSpPr txBox="1"/>
          <p:nvPr/>
        </p:nvSpPr>
        <p:spPr>
          <a:xfrm>
            <a:off x="664845" y="1143635"/>
            <a:ext cx="10426065" cy="4692015"/>
          </a:xfrm>
          <a:prstGeom prst="rect">
            <a:avLst/>
          </a:prstGeom>
          <a:noFill/>
        </p:spPr>
        <p:txBody>
          <a:bodyPr wrap="square" rtlCol="0">
            <a:noAutofit/>
          </a:bodyPr>
          <a:p>
            <a:r>
              <a:rPr lang="en-US" altLang="zh-CN" sz="2400">
                <a:latin typeface="+mn-ea"/>
                <a:cs typeface="+mn-ea"/>
              </a:rPr>
              <a:t>      </a:t>
            </a:r>
            <a:r>
              <a:rPr sz="2400">
                <a:latin typeface="+mn-ea"/>
                <a:cs typeface="+mn-ea"/>
              </a:rPr>
              <a:t>星村镇在政府信息公开工作方面虽然取得了一定成绩，但离上级和群众的要求还有差距，主要表现在：</a:t>
            </a:r>
            <a:endParaRPr sz="2400">
              <a:latin typeface="+mn-ea"/>
              <a:cs typeface="+mn-ea"/>
            </a:endParaRPr>
          </a:p>
          <a:p>
            <a:r>
              <a:rPr lang="en-US" sz="2400">
                <a:latin typeface="+mn-ea"/>
                <a:cs typeface="+mn-ea"/>
              </a:rPr>
              <a:t>     </a:t>
            </a:r>
            <a:r>
              <a:rPr sz="2400">
                <a:latin typeface="+mn-ea"/>
                <a:cs typeface="+mn-ea"/>
              </a:rPr>
              <a:t>一是平台载体建设方面，与群众的互动交流仍显薄弱，创新不足。</a:t>
            </a:r>
            <a:endParaRPr sz="2400">
              <a:latin typeface="+mn-ea"/>
              <a:cs typeface="+mn-ea"/>
            </a:endParaRPr>
          </a:p>
          <a:p>
            <a:r>
              <a:rPr sz="2400">
                <a:latin typeface="+mn-ea"/>
                <a:cs typeface="+mn-ea"/>
              </a:rPr>
              <a:t>改进情况：不断完善信息发布功能，通过“星圣福地”微信公众号，构建政府与群众联系的梁桥与纽带。积极接受群众的留言建议，提高群众参与度。</a:t>
            </a:r>
            <a:endParaRPr sz="2400">
              <a:latin typeface="+mn-ea"/>
              <a:cs typeface="+mn-ea"/>
            </a:endParaRPr>
          </a:p>
          <a:p>
            <a:r>
              <a:rPr lang="en-US" sz="2400">
                <a:latin typeface="+mn-ea"/>
                <a:cs typeface="+mn-ea"/>
              </a:rPr>
              <a:t>      </a:t>
            </a:r>
            <a:r>
              <a:rPr sz="2400">
                <a:latin typeface="+mn-ea"/>
                <a:cs typeface="+mn-ea"/>
              </a:rPr>
              <a:t>二是政府信息公开工作队伍建设专业化、理论化水平不高。</a:t>
            </a:r>
            <a:endParaRPr sz="2400">
              <a:latin typeface="+mn-ea"/>
              <a:cs typeface="+mn-ea"/>
            </a:endParaRPr>
          </a:p>
          <a:p>
            <a:r>
              <a:rPr sz="2400">
                <a:latin typeface="+mn-ea"/>
                <a:cs typeface="+mn-ea"/>
              </a:rPr>
              <a:t>改进情况：抓好政府信息公开工作队伍建设，通过业务学习和培训提高政府信息公开队伍专业化、理论化水平，提升政府信息公开整体工作水平。</a:t>
            </a:r>
            <a:endParaRPr sz="2400">
              <a:latin typeface="+mn-ea"/>
              <a:cs typeface="+mn-e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ctrTitle"/>
          </p:nvPr>
        </p:nvSpPr>
        <p:spPr/>
        <p:txBody>
          <a:bodyPr/>
          <a:p>
            <a:endParaRPr lang="zh-CN" altLang="en-US"/>
          </a:p>
        </p:txBody>
      </p:sp>
      <p:sp>
        <p:nvSpPr>
          <p:cNvPr id="3" name="副标题 2"/>
          <p:cNvSpPr>
            <a:spLocks noGrp="1"/>
          </p:cNvSpPr>
          <p:nvPr>
            <p:ph type="subTitle" idx="1"/>
          </p:nvPr>
        </p:nvSpPr>
        <p:spPr/>
        <p:txBody>
          <a:bodyPr/>
          <a:p>
            <a:endParaRPr lang="zh-CN" altLang="en-US"/>
          </a:p>
        </p:txBody>
      </p:sp>
      <p:pic>
        <p:nvPicPr>
          <p:cNvPr id="4" name="图片 3" descr="0008118283656922_b"/>
          <p:cNvPicPr>
            <a:picLocks noChangeAspect="1"/>
          </p:cNvPicPr>
          <p:nvPr/>
        </p:nvPicPr>
        <p:blipFill>
          <a:blip r:embed="rId1"/>
          <a:stretch>
            <a:fillRect/>
          </a:stretch>
        </p:blipFill>
        <p:spPr>
          <a:xfrm>
            <a:off x="0" y="0"/>
            <a:ext cx="12192000" cy="7648575"/>
          </a:xfrm>
          <a:prstGeom prst="rect">
            <a:avLst/>
          </a:prstGeom>
        </p:spPr>
      </p:pic>
      <p:sp>
        <p:nvSpPr>
          <p:cNvPr id="5" name="文本框 4"/>
          <p:cNvSpPr txBox="1"/>
          <p:nvPr/>
        </p:nvSpPr>
        <p:spPr>
          <a:xfrm>
            <a:off x="3500120" y="356235"/>
            <a:ext cx="5191760" cy="521970"/>
          </a:xfrm>
          <a:prstGeom prst="rect">
            <a:avLst/>
          </a:prstGeom>
          <a:noFill/>
        </p:spPr>
        <p:txBody>
          <a:bodyPr wrap="square" rtlCol="0">
            <a:spAutoFit/>
          </a:bodyPr>
          <a:p>
            <a:pPr algn="ctr"/>
            <a:r>
              <a:rPr lang="zh-CN" altLang="en-US" sz="2800">
                <a:solidFill>
                  <a:srgbClr val="FF0000"/>
                </a:solidFill>
              </a:rPr>
              <a:t>其他需报告的事项</a:t>
            </a:r>
            <a:endParaRPr lang="zh-CN" altLang="en-US" sz="2800">
              <a:solidFill>
                <a:srgbClr val="FF0000"/>
              </a:solidFill>
            </a:endParaRPr>
          </a:p>
        </p:txBody>
      </p:sp>
      <p:sp>
        <p:nvSpPr>
          <p:cNvPr id="6" name="文本框 5"/>
          <p:cNvSpPr txBox="1"/>
          <p:nvPr/>
        </p:nvSpPr>
        <p:spPr>
          <a:xfrm>
            <a:off x="0" y="878205"/>
            <a:ext cx="12386310" cy="6567170"/>
          </a:xfrm>
          <a:prstGeom prst="rect">
            <a:avLst/>
          </a:prstGeom>
          <a:noFill/>
        </p:spPr>
        <p:txBody>
          <a:bodyPr wrap="square" rtlCol="0">
            <a:noAutofit/>
          </a:bodyPr>
          <a:p>
            <a:r>
              <a:rPr lang="zh-CN" altLang="en-US" sz="2400"/>
              <a:t>六、其他需报告的事项</a:t>
            </a:r>
            <a:endParaRPr lang="zh-CN" altLang="en-US" sz="2400"/>
          </a:p>
          <a:p>
            <a:r>
              <a:rPr lang="zh-CN" altLang="en-US" sz="2400"/>
              <a:t>（一）依据《政府信息公开信息处理费管理办法》收取信息处理费的情况：</a:t>
            </a:r>
            <a:endParaRPr lang="zh-CN" altLang="en-US" sz="2400"/>
          </a:p>
          <a:p>
            <a:r>
              <a:rPr lang="zh-CN" altLang="en-US" sz="2400"/>
              <a:t>星村镇2022年政府信息公开信息处理无收费情况。</a:t>
            </a:r>
            <a:endParaRPr lang="zh-CN" altLang="en-US" sz="2400"/>
          </a:p>
          <a:p>
            <a:r>
              <a:rPr lang="zh-CN" altLang="en-US" sz="2400"/>
              <a:t>（二）落实上年度政务公开工作要点情况。</a:t>
            </a:r>
            <a:endParaRPr lang="zh-CN" altLang="en-US" sz="2400"/>
          </a:p>
          <a:p>
            <a:r>
              <a:rPr lang="zh-CN" altLang="en-US" sz="2400"/>
              <a:t>通过“星圣福地”对重要政策文件及解读材料，进行转发，提高民众对政策的了解度，通过“星圣福地”及时公开本镇的近期工作情况，重大活动。</a:t>
            </a:r>
            <a:endParaRPr lang="zh-CN" altLang="en-US" sz="2400"/>
          </a:p>
          <a:p>
            <a:r>
              <a:rPr lang="zh-CN" altLang="en-US" sz="2400"/>
              <a:t>（三）人大代表建议和政协提案办理结果公开情况。</a:t>
            </a:r>
            <a:endParaRPr lang="zh-CN" altLang="en-US" sz="2400"/>
          </a:p>
          <a:p>
            <a:r>
              <a:rPr lang="zh-CN" altLang="en-US" sz="2400"/>
              <a:t>2022年度，星村镇未收到人大建议、政协提案。</a:t>
            </a:r>
            <a:endParaRPr lang="zh-CN" altLang="en-US" sz="2400"/>
          </a:p>
          <a:p>
            <a:r>
              <a:rPr lang="zh-CN" altLang="en-US" sz="2400"/>
              <a:t>（四）年度政务公开工作创新情况：根据我镇具体情况，成立工作专班，由科级领导任组长，党政办公室工作人员和本镇各科室负责人任组员，做到全镇参与，全面高效的公开本镇工作开展情况。</a:t>
            </a:r>
            <a:endParaRPr lang="zh-CN" altLang="en-US" sz="2400"/>
          </a:p>
          <a:p>
            <a:r>
              <a:rPr lang="zh-CN" altLang="en-US" sz="2400"/>
              <a:t>（五）政府信息公开工作年度报告数据统计需要说明的事项：无。</a:t>
            </a:r>
            <a:endParaRPr lang="zh-CN" altLang="en-US" sz="2400"/>
          </a:p>
          <a:p>
            <a:r>
              <a:rPr lang="zh-CN" altLang="en-US" sz="2400"/>
              <a:t>（六）本行政机关认为需要报告的其他事项：无。</a:t>
            </a:r>
            <a:endParaRPr lang="zh-CN" altLang="en-US" sz="2400"/>
          </a:p>
          <a:p>
            <a:r>
              <a:rPr lang="zh-CN" altLang="en-US" sz="2400"/>
              <a:t>（七）其他有关文件专门要求通过政府信息公开工作年度报告予以报告的事项：无。</a:t>
            </a:r>
            <a:endParaRPr lang="zh-CN" altLang="en-US" sz="2400"/>
          </a:p>
          <a:p>
            <a:r>
              <a:rPr lang="zh-CN" altLang="en-US" sz="2400"/>
              <a:t>本年度报告中所列数据统计期限从2022年1月1日到12月31日止。本报告可在“中国.泗水党政门户网站（www.sishui.gov.cn）下载。如对本报告有任何疑问，请与星村镇人民政府联系；电话0537-4161018，邮编273209；电子邮箱：ssxczdzb@163.com。</a:t>
            </a:r>
            <a:endParaRPr lang="zh-CN" altLang="en-US" sz="2400"/>
          </a:p>
        </p:txBody>
      </p:sp>
    </p:spTree>
  </p:cSld>
  <p:clrMapOvr>
    <a:masterClrMapping/>
  </p:clrMapOvr>
</p:sld>
</file>

<file path=ppt/tags/tag1.xml><?xml version="1.0" encoding="utf-8"?>
<p:tagLst xmlns:p="http://schemas.openxmlformats.org/presentationml/2006/main">
  <p:tag name="KSO_WM_UNIT_TABLE_BEAUTIFY" val="smartTable{8e90230e-7106-40e8-903d-ba7b1bde8ea4}"/>
  <p:tag name="TABLE_ENDDRAG_ORIGIN_RECT" val="438*340"/>
  <p:tag name="TABLE_ENDDRAG_RECT" val="260*98*438*340"/>
</p:tagLst>
</file>

<file path=ppt/tags/tag2.xml><?xml version="1.0" encoding="utf-8"?>
<p:tagLst xmlns:p="http://schemas.openxmlformats.org/presentationml/2006/main">
  <p:tag name="KSO_WM_UNIT_TABLE_BEAUTIFY" val="smartTable{37f4f433-986b-4c6c-9ab1-5b0c03b81cf5}"/>
  <p:tag name="TABLE_ENDDRAG_ORIGIN_RECT" val="735*591"/>
  <p:tag name="TABLE_ENDDRAG_RECT" val="144*9*735*591"/>
</p:tagLst>
</file>

<file path=ppt/tags/tag3.xml><?xml version="1.0" encoding="utf-8"?>
<p:tagLst xmlns:p="http://schemas.openxmlformats.org/presentationml/2006/main">
  <p:tag name="KSO_WM_UNIT_TABLE_BEAUTIFY" val="smartTable{29eaad7a-2a5c-477a-b6ff-9a1ff081921c}"/>
  <p:tag name="TABLE_ENDDRAG_ORIGIN_RECT" val="440*235"/>
  <p:tag name="TABLE_ENDDRAG_RECT" val="259*247*440*235"/>
</p:tagLst>
</file>

<file path=ppt/tags/tag4.xml><?xml version="1.0" encoding="utf-8"?>
<p:tagLst xmlns:p="http://schemas.openxmlformats.org/presentationml/2006/main">
  <p:tag name="KSO_WM_UNIT_PLACING_PICTURE_USER_VIEWPORT" val="{&quot;height&quot;:6853,&quot;width&quot;:14356}"/>
</p:tagLst>
</file>

<file path=ppt/tags/tag5.xml><?xml version="1.0" encoding="utf-8"?>
<p:tagLst xmlns:p="http://schemas.openxmlformats.org/presentationml/2006/main">
  <p:tag name="COMMONDATA" val="eyJoZGlkIjoiMjMwZjFiNWExZDY3MmQzYWRkMDE0NjI2N2NjNzZhMTIifQ=="/>
  <p:tag name="KSO_WPP_MARK_KEY" val="aeb811ed-4b3e-44c2-9cc3-f4434f2d8acb"/>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3759</Words>
  <Application>WPS 演示</Application>
  <PresentationFormat>宽屏</PresentationFormat>
  <Paragraphs>852</Paragraphs>
  <Slides>8</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8</vt:i4>
      </vt:variant>
    </vt:vector>
  </HeadingPairs>
  <TitlesOfParts>
    <vt:vector size="16" baseType="lpstr">
      <vt:lpstr>Arial</vt:lpstr>
      <vt:lpstr>宋体</vt:lpstr>
      <vt:lpstr>Wingdings</vt:lpstr>
      <vt:lpstr>Times New Roman</vt:lpstr>
      <vt:lpstr>Calibri</vt:lpstr>
      <vt:lpstr>微软雅黑</vt:lpstr>
      <vt:lpstr>Arial Unicode MS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DELL</dc:creator>
  <cp:lastModifiedBy>John</cp:lastModifiedBy>
  <cp:revision>13</cp:revision>
  <dcterms:created xsi:type="dcterms:W3CDTF">2023-01-28T03:02:00Z</dcterms:created>
  <dcterms:modified xsi:type="dcterms:W3CDTF">2023-02-13T01:44:23Z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28A9D259F5B04A42951DB5D3400E9BF5</vt:lpwstr>
  </property>
  <property fmtid="{D5CDD505-2E9C-101B-9397-08002B2CF9AE}" pid="3" name="KSOProductBuildVer">
    <vt:lpwstr>2052-11.1.0.13703</vt:lpwstr>
  </property>
</Properties>
</file>