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3"/>
    <p:sldId id="257" r:id="rId4"/>
    <p:sldId id="263" r:id="rId5"/>
    <p:sldId id="264" r:id="rId6"/>
    <p:sldId id="282" r:id="rId7"/>
    <p:sldId id="283" r:id="rId8"/>
    <p:sldId id="284" r:id="rId9"/>
    <p:sldId id="285" r:id="rId10"/>
    <p:sldId id="287" r:id="rId11"/>
    <p:sldId id="259" r:id="rId12"/>
    <p:sldId id="294" r:id="rId13"/>
    <p:sldId id="295" r:id="rId14"/>
    <p:sldId id="296" r:id="rId15"/>
    <p:sldId id="265" r:id="rId16"/>
  </p:sldIdLst>
  <p:sldSz cx="12192000" cy="6858000"/>
  <p:notesSz cx="6858000" cy="9144000"/>
  <p:embeddedFontLst>
    <p:embeddedFont>
      <p:font typeface="思源宋体 CN Light" panose="02020300000000000000" charset="-122"/>
      <p:regular r:id="rId22"/>
    </p:embeddedFont>
    <p:embeddedFont>
      <p:font typeface="思源宋体 CN Heavy" panose="02020900000000000000" charset="-122"/>
      <p:bold r:id="rId23"/>
    </p:embeddedFont>
    <p:embeddedFont>
      <p:font typeface="微软雅黑" panose="020B0503020204020204" charset="-122"/>
      <p:regular r:id="rId24"/>
    </p:embeddedFont>
  </p:embeddedFontLst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3030"/>
    <a:srgbClr val="BB0E10"/>
    <a:srgbClr val="DF3A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gs" Target="tags/tag3.xml"/><Relationship Id="rId24" Type="http://schemas.openxmlformats.org/officeDocument/2006/relationships/font" Target="fonts/font3.fntdata"/><Relationship Id="rId23" Type="http://schemas.openxmlformats.org/officeDocument/2006/relationships/font" Target="fonts/font2.fntdata"/><Relationship Id="rId22" Type="http://schemas.openxmlformats.org/officeDocument/2006/relationships/font" Target="fonts/font1.fntdata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handoutMaster" Target="handoutMasters/handoutMaster1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宋体 CN Light" panose="02020300000000000000" charset="-122"/>
              <a:ea typeface="思源宋体 CN Light" panose="020203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思源宋体 CN Light" panose="02020300000000000000" charset="-122"/>
              </a:rPr>
            </a:fld>
            <a:endParaRPr lang="zh-CN" altLang="en-US">
              <a:latin typeface="思源宋体 CN Light" panose="020203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宋体 CN Light" panose="02020300000000000000" charset="-122"/>
              <a:ea typeface="思源宋体 CN Light" panose="020203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思源宋体 CN Light" panose="02020300000000000000" charset="-122"/>
              </a:rPr>
            </a:fld>
            <a:endParaRPr lang="zh-CN" altLang="en-US">
              <a:latin typeface="思源宋体 CN Light" panose="020203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宋体 CN Light" panose="02020300000000000000" charset="-122"/>
                <a:ea typeface="思源宋体 CN Light" panose="020203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宋体 CN Light" panose="02020300000000000000" charset="-122"/>
                <a:ea typeface="思源宋体 CN Light" panose="02020300000000000000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宋体 CN Light" panose="02020300000000000000" charset="-122"/>
                <a:ea typeface="思源宋体 CN Light" panose="020203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宋体 CN Light" panose="02020300000000000000" charset="-122"/>
                <a:ea typeface="思源宋体 CN Light" panose="02020300000000000000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宋体 CN Light" panose="02020300000000000000" charset="-122"/>
        <a:ea typeface="思源宋体 CN Light" panose="02020300000000000000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宋体 CN Light" panose="02020300000000000000" charset="-122"/>
        <a:ea typeface="思源宋体 CN Light" panose="02020300000000000000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宋体 CN Light" panose="02020300000000000000" charset="-122"/>
        <a:ea typeface="思源宋体 CN Light" panose="02020300000000000000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宋体 CN Light" panose="02020300000000000000" charset="-122"/>
        <a:ea typeface="思源宋体 CN Light" panose="02020300000000000000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宋体 CN Light" panose="02020300000000000000" charset="-122"/>
        <a:ea typeface="思源宋体 CN Light" panose="02020300000000000000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charset="-122"/>
                <a:ea typeface="思源宋体 CN Light" panose="02020300000000000000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charset="-122"/>
                <a:ea typeface="思源宋体 CN Light" panose="020203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charset="-122"/>
                <a:ea typeface="思源宋体 CN Light" panose="02020300000000000000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Light" panose="02020300000000000000" charset="-122"/>
          <a:ea typeface="思源宋体 CN Light" panose="02020300000000000000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Light" panose="02020300000000000000" charset="-122"/>
          <a:ea typeface="思源宋体 CN Light" panose="02020300000000000000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Light" panose="02020300000000000000" charset="-122"/>
          <a:ea typeface="思源宋体 CN Light" panose="02020300000000000000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Light" panose="02020300000000000000" charset="-122"/>
          <a:ea typeface="思源宋体 CN Light" panose="02020300000000000000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charset="-122"/>
          <a:ea typeface="思源宋体 CN Light" panose="02020300000000000000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charset="-122"/>
          <a:ea typeface="思源宋体 CN Light" panose="020203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tags" Target="../tags/tag2.xml"/><Relationship Id="rId4" Type="http://schemas.openxmlformats.org/officeDocument/2006/relationships/image" Target="../media/image5.png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f932a05ac0512db5b26623feec6ff09d5c5a72e75b6bb-bM8kNU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10970" y="2219325"/>
            <a:ext cx="9571355" cy="13125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sz="5400">
                <a:gradFill>
                  <a:gsLst>
                    <a:gs pos="0">
                      <a:srgbClr val="DF3A2A"/>
                    </a:gs>
                    <a:gs pos="100000">
                      <a:srgbClr val="BB0E10"/>
                    </a:gs>
                  </a:gsLst>
                  <a:lin ang="5400000" scaled="0"/>
                </a:gradFill>
                <a:latin typeface="思源宋体 CN Heavy" panose="02020900000000000000" charset="-122"/>
                <a:ea typeface="思源宋体 CN Heavy" panose="02020900000000000000" charset="-122"/>
                <a:cs typeface="思源宋体 CN Heavy" panose="02020900000000000000" charset="-122"/>
              </a:rPr>
              <a:t>泗水县医疗保障局</a:t>
            </a:r>
            <a:r>
              <a:rPr sz="5400">
                <a:gradFill>
                  <a:gsLst>
                    <a:gs pos="0">
                      <a:srgbClr val="DF3A2A"/>
                    </a:gs>
                    <a:gs pos="100000">
                      <a:srgbClr val="BB0E10"/>
                    </a:gs>
                  </a:gsLst>
                  <a:lin ang="5400000" scaled="0"/>
                </a:gradFill>
                <a:latin typeface="思源宋体 CN Heavy" panose="02020900000000000000" charset="-122"/>
                <a:ea typeface="思源宋体 CN Heavy" panose="02020900000000000000" charset="-122"/>
                <a:cs typeface="思源宋体 CN Heavy" panose="02020900000000000000" charset="-122"/>
              </a:rPr>
              <a:t>2022年政府信息公开工作年度报告</a:t>
            </a:r>
            <a:endParaRPr sz="5400">
              <a:gradFill>
                <a:gsLst>
                  <a:gs pos="0">
                    <a:srgbClr val="DF3A2A"/>
                  </a:gs>
                  <a:gs pos="100000">
                    <a:srgbClr val="BB0E10"/>
                  </a:gs>
                </a:gsLst>
                <a:lin ang="5400000" scaled="0"/>
              </a:gradFill>
              <a:latin typeface="思源宋体 CN Heavy" panose="02020900000000000000" charset="-122"/>
              <a:ea typeface="思源宋体 CN Heavy" panose="02020900000000000000" charset="-122"/>
              <a:cs typeface="思源宋体 CN Heavy" panose="02020900000000000000" charset="-122"/>
            </a:endParaRPr>
          </a:p>
        </p:txBody>
      </p:sp>
      <p:pic>
        <p:nvPicPr>
          <p:cNvPr id="7" name="图片 6" descr="1e87a0f6dcabd42b53f98a47d0c9173bfd9a746315ac8-pekr6n"/>
          <p:cNvPicPr>
            <a:picLocks noChangeAspect="1"/>
          </p:cNvPicPr>
          <p:nvPr/>
        </p:nvPicPr>
        <p:blipFill>
          <a:blip r:embed="rId2"/>
          <a:srcRect t="53354" r="45681"/>
          <a:stretch>
            <a:fillRect/>
          </a:stretch>
        </p:blipFill>
        <p:spPr>
          <a:xfrm>
            <a:off x="436880" y="304165"/>
            <a:ext cx="1645285" cy="1412875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2362835" y="485140"/>
            <a:ext cx="6901180" cy="565150"/>
            <a:chOff x="3893" y="1074"/>
            <a:chExt cx="10868" cy="890"/>
          </a:xfrm>
        </p:grpSpPr>
        <p:sp>
          <p:nvSpPr>
            <p:cNvPr id="8" name="五角星 7"/>
            <p:cNvSpPr/>
            <p:nvPr/>
          </p:nvSpPr>
          <p:spPr>
            <a:xfrm>
              <a:off x="8110" y="1221"/>
              <a:ext cx="630" cy="630"/>
            </a:xfrm>
            <a:prstGeom prst="star5">
              <a:avLst/>
            </a:prstGeom>
            <a:gradFill>
              <a:gsLst>
                <a:gs pos="0">
                  <a:srgbClr val="DF2F2F"/>
                </a:gs>
                <a:gs pos="100000">
                  <a:srgbClr val="C8313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五角星 8"/>
            <p:cNvSpPr/>
            <p:nvPr/>
          </p:nvSpPr>
          <p:spPr>
            <a:xfrm>
              <a:off x="8949" y="1074"/>
              <a:ext cx="890" cy="890"/>
            </a:xfrm>
            <a:prstGeom prst="star5">
              <a:avLst/>
            </a:prstGeom>
            <a:gradFill>
              <a:gsLst>
                <a:gs pos="0">
                  <a:srgbClr val="DF2F2F"/>
                </a:gs>
                <a:gs pos="100000">
                  <a:srgbClr val="C8313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五角星 9"/>
            <p:cNvSpPr/>
            <p:nvPr/>
          </p:nvSpPr>
          <p:spPr>
            <a:xfrm>
              <a:off x="10048" y="1221"/>
              <a:ext cx="630" cy="630"/>
            </a:xfrm>
            <a:prstGeom prst="star5">
              <a:avLst/>
            </a:prstGeom>
            <a:gradFill>
              <a:gsLst>
                <a:gs pos="0">
                  <a:srgbClr val="DF2F2F"/>
                </a:gs>
                <a:gs pos="100000">
                  <a:srgbClr val="C8313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五角星 10"/>
            <p:cNvSpPr/>
            <p:nvPr/>
          </p:nvSpPr>
          <p:spPr>
            <a:xfrm>
              <a:off x="7218" y="1264"/>
              <a:ext cx="544" cy="544"/>
            </a:xfrm>
            <a:prstGeom prst="star5">
              <a:avLst/>
            </a:prstGeom>
            <a:gradFill>
              <a:gsLst>
                <a:gs pos="0">
                  <a:srgbClr val="DF2F2F"/>
                </a:gs>
                <a:gs pos="100000">
                  <a:srgbClr val="C8313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五角星 11"/>
            <p:cNvSpPr/>
            <p:nvPr/>
          </p:nvSpPr>
          <p:spPr>
            <a:xfrm>
              <a:off x="10935" y="1264"/>
              <a:ext cx="544" cy="544"/>
            </a:xfrm>
            <a:prstGeom prst="star5">
              <a:avLst/>
            </a:prstGeom>
            <a:gradFill>
              <a:gsLst>
                <a:gs pos="0">
                  <a:srgbClr val="DF2F2F"/>
                </a:gs>
                <a:gs pos="100000">
                  <a:srgbClr val="C8313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13" name="直接连接符 12"/>
            <p:cNvCxnSpPr/>
            <p:nvPr/>
          </p:nvCxnSpPr>
          <p:spPr>
            <a:xfrm>
              <a:off x="3893" y="1656"/>
              <a:ext cx="2565" cy="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rgbClr val="DF2F2F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H="1">
              <a:off x="12197" y="1656"/>
              <a:ext cx="2565" cy="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rgbClr val="DF2F2F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f932a05ac0512db5b26623feec6ff09d5c5a72e75b6bb-bM8kNU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e87a0f6dcabd42b53f98a47d0c9173bfd9a746315ac8-pekr6n"/>
          <p:cNvPicPr>
            <a:picLocks noChangeAspect="1"/>
          </p:cNvPicPr>
          <p:nvPr/>
        </p:nvPicPr>
        <p:blipFill>
          <a:blip r:embed="rId2"/>
          <a:srcRect t="53354" r="45681"/>
          <a:stretch>
            <a:fillRect/>
          </a:stretch>
        </p:blipFill>
        <p:spPr>
          <a:xfrm>
            <a:off x="1135380" y="247650"/>
            <a:ext cx="1645285" cy="1412875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2645410" y="1327150"/>
            <a:ext cx="6901180" cy="565150"/>
            <a:chOff x="3893" y="1074"/>
            <a:chExt cx="10868" cy="890"/>
          </a:xfrm>
        </p:grpSpPr>
        <p:sp>
          <p:nvSpPr>
            <p:cNvPr id="8" name="五角星 7"/>
            <p:cNvSpPr/>
            <p:nvPr/>
          </p:nvSpPr>
          <p:spPr>
            <a:xfrm>
              <a:off x="8110" y="1221"/>
              <a:ext cx="630" cy="630"/>
            </a:xfrm>
            <a:prstGeom prst="star5">
              <a:avLst/>
            </a:prstGeom>
            <a:gradFill>
              <a:gsLst>
                <a:gs pos="0">
                  <a:srgbClr val="DF2F2F"/>
                </a:gs>
                <a:gs pos="100000">
                  <a:srgbClr val="C8313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五角星 8"/>
            <p:cNvSpPr/>
            <p:nvPr/>
          </p:nvSpPr>
          <p:spPr>
            <a:xfrm>
              <a:off x="8949" y="1074"/>
              <a:ext cx="890" cy="890"/>
            </a:xfrm>
            <a:prstGeom prst="star5">
              <a:avLst/>
            </a:prstGeom>
            <a:gradFill>
              <a:gsLst>
                <a:gs pos="0">
                  <a:srgbClr val="DF2F2F"/>
                </a:gs>
                <a:gs pos="100000">
                  <a:srgbClr val="C8313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五角星 9"/>
            <p:cNvSpPr/>
            <p:nvPr/>
          </p:nvSpPr>
          <p:spPr>
            <a:xfrm>
              <a:off x="10048" y="1221"/>
              <a:ext cx="630" cy="630"/>
            </a:xfrm>
            <a:prstGeom prst="star5">
              <a:avLst/>
            </a:prstGeom>
            <a:gradFill>
              <a:gsLst>
                <a:gs pos="0">
                  <a:srgbClr val="DF2F2F"/>
                </a:gs>
                <a:gs pos="100000">
                  <a:srgbClr val="C8313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五角星 10"/>
            <p:cNvSpPr/>
            <p:nvPr/>
          </p:nvSpPr>
          <p:spPr>
            <a:xfrm>
              <a:off x="7218" y="1264"/>
              <a:ext cx="544" cy="544"/>
            </a:xfrm>
            <a:prstGeom prst="star5">
              <a:avLst/>
            </a:prstGeom>
            <a:gradFill>
              <a:gsLst>
                <a:gs pos="0">
                  <a:srgbClr val="DF2F2F"/>
                </a:gs>
                <a:gs pos="100000">
                  <a:srgbClr val="C8313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五角星 11"/>
            <p:cNvSpPr/>
            <p:nvPr/>
          </p:nvSpPr>
          <p:spPr>
            <a:xfrm>
              <a:off x="10935" y="1264"/>
              <a:ext cx="544" cy="544"/>
            </a:xfrm>
            <a:prstGeom prst="star5">
              <a:avLst/>
            </a:prstGeom>
            <a:gradFill>
              <a:gsLst>
                <a:gs pos="0">
                  <a:srgbClr val="DF2F2F"/>
                </a:gs>
                <a:gs pos="100000">
                  <a:srgbClr val="C8313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13" name="直接连接符 12"/>
            <p:cNvCxnSpPr/>
            <p:nvPr/>
          </p:nvCxnSpPr>
          <p:spPr>
            <a:xfrm>
              <a:off x="3893" y="1656"/>
              <a:ext cx="2565" cy="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rgbClr val="DF2F2F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H="1">
              <a:off x="12197" y="1656"/>
              <a:ext cx="2565" cy="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rgbClr val="DF2F2F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" name="直接连接符 2"/>
          <p:cNvCxnSpPr/>
          <p:nvPr/>
        </p:nvCxnSpPr>
        <p:spPr>
          <a:xfrm>
            <a:off x="3282950" y="2557145"/>
            <a:ext cx="0" cy="952500"/>
          </a:xfrm>
          <a:prstGeom prst="line">
            <a:avLst/>
          </a:prstGeom>
          <a:ln w="19050">
            <a:solidFill>
              <a:srgbClr val="DF3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C:\Users\Administrator\Desktop\1 (1).png1 (1)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6390" y="966470"/>
            <a:ext cx="8456930" cy="47536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30555" y="247650"/>
            <a:ext cx="70643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kumimoji="1" lang="zh-CN" sz="2800" b="1" dirty="0">
                <a:solidFill>
                  <a:srgbClr val="D73030"/>
                </a:solidFill>
                <a:latin typeface="思源宋体 CN Heavy" panose="02020900000000000000" charset="-122"/>
                <a:ea typeface="思源宋体 CN Heavy" panose="02020900000000000000" charset="-122"/>
                <a:sym typeface="+mn-ea"/>
              </a:rPr>
              <a:t>三、</a:t>
            </a:r>
            <a:r>
              <a:rPr kumimoji="1" lang="zh-CN" altLang="en-US" sz="2800" b="1" dirty="0">
                <a:solidFill>
                  <a:srgbClr val="D73030"/>
                </a:solidFill>
                <a:latin typeface="思源宋体 CN Heavy" panose="02020900000000000000" charset="-122"/>
                <a:ea typeface="思源宋体 CN Heavy" panose="02020900000000000000" charset="-122"/>
                <a:sym typeface="+mn-ea"/>
              </a:rPr>
              <a:t>收到和处理政府信息公开申请情况</a:t>
            </a:r>
            <a:endParaRPr kumimoji="1" lang="zh-CN" altLang="en-US" sz="2800" b="1" dirty="0">
              <a:solidFill>
                <a:srgbClr val="D73030"/>
              </a:solidFill>
              <a:latin typeface="思源宋体 CN Heavy" panose="02020900000000000000" charset="-122"/>
              <a:ea typeface="思源宋体 CN Heavy" panose="020209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f932a05ac0512db5b26623feec6ff09d5c5a72e75b6bb-bM8kNU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e87a0f6dcabd42b53f98a47d0c9173bfd9a746315ac8-pekr6n"/>
          <p:cNvPicPr>
            <a:picLocks noChangeAspect="1"/>
          </p:cNvPicPr>
          <p:nvPr/>
        </p:nvPicPr>
        <p:blipFill>
          <a:blip r:embed="rId2"/>
          <a:srcRect t="53354" r="45681"/>
          <a:stretch>
            <a:fillRect/>
          </a:stretch>
        </p:blipFill>
        <p:spPr>
          <a:xfrm>
            <a:off x="1135380" y="247650"/>
            <a:ext cx="1645285" cy="1412875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2645410" y="1327150"/>
            <a:ext cx="6901180" cy="565150"/>
            <a:chOff x="3893" y="1074"/>
            <a:chExt cx="10868" cy="890"/>
          </a:xfrm>
        </p:grpSpPr>
        <p:sp>
          <p:nvSpPr>
            <p:cNvPr id="8" name="五角星 7"/>
            <p:cNvSpPr/>
            <p:nvPr/>
          </p:nvSpPr>
          <p:spPr>
            <a:xfrm>
              <a:off x="8110" y="1221"/>
              <a:ext cx="630" cy="630"/>
            </a:xfrm>
            <a:prstGeom prst="star5">
              <a:avLst/>
            </a:prstGeom>
            <a:gradFill>
              <a:gsLst>
                <a:gs pos="0">
                  <a:srgbClr val="DF2F2F"/>
                </a:gs>
                <a:gs pos="100000">
                  <a:srgbClr val="C8313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五角星 8"/>
            <p:cNvSpPr/>
            <p:nvPr/>
          </p:nvSpPr>
          <p:spPr>
            <a:xfrm>
              <a:off x="8949" y="1074"/>
              <a:ext cx="890" cy="890"/>
            </a:xfrm>
            <a:prstGeom prst="star5">
              <a:avLst/>
            </a:prstGeom>
            <a:gradFill>
              <a:gsLst>
                <a:gs pos="0">
                  <a:srgbClr val="DF2F2F"/>
                </a:gs>
                <a:gs pos="100000">
                  <a:srgbClr val="C8313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五角星 9"/>
            <p:cNvSpPr/>
            <p:nvPr/>
          </p:nvSpPr>
          <p:spPr>
            <a:xfrm>
              <a:off x="10048" y="1221"/>
              <a:ext cx="630" cy="630"/>
            </a:xfrm>
            <a:prstGeom prst="star5">
              <a:avLst/>
            </a:prstGeom>
            <a:gradFill>
              <a:gsLst>
                <a:gs pos="0">
                  <a:srgbClr val="DF2F2F"/>
                </a:gs>
                <a:gs pos="100000">
                  <a:srgbClr val="C8313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五角星 10"/>
            <p:cNvSpPr/>
            <p:nvPr/>
          </p:nvSpPr>
          <p:spPr>
            <a:xfrm>
              <a:off x="7218" y="1264"/>
              <a:ext cx="544" cy="544"/>
            </a:xfrm>
            <a:prstGeom prst="star5">
              <a:avLst/>
            </a:prstGeom>
            <a:gradFill>
              <a:gsLst>
                <a:gs pos="0">
                  <a:srgbClr val="DF2F2F"/>
                </a:gs>
                <a:gs pos="100000">
                  <a:srgbClr val="C8313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五角星 11"/>
            <p:cNvSpPr/>
            <p:nvPr/>
          </p:nvSpPr>
          <p:spPr>
            <a:xfrm>
              <a:off x="10935" y="1264"/>
              <a:ext cx="544" cy="544"/>
            </a:xfrm>
            <a:prstGeom prst="star5">
              <a:avLst/>
            </a:prstGeom>
            <a:gradFill>
              <a:gsLst>
                <a:gs pos="0">
                  <a:srgbClr val="DF2F2F"/>
                </a:gs>
                <a:gs pos="100000">
                  <a:srgbClr val="C8313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13" name="直接连接符 12"/>
            <p:cNvCxnSpPr/>
            <p:nvPr/>
          </p:nvCxnSpPr>
          <p:spPr>
            <a:xfrm>
              <a:off x="3893" y="1656"/>
              <a:ext cx="2565" cy="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rgbClr val="DF2F2F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H="1">
              <a:off x="12197" y="1656"/>
              <a:ext cx="2565" cy="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rgbClr val="DF2F2F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" name="直接连接符 2"/>
          <p:cNvCxnSpPr/>
          <p:nvPr/>
        </p:nvCxnSpPr>
        <p:spPr>
          <a:xfrm>
            <a:off x="3282950" y="2557145"/>
            <a:ext cx="0" cy="952500"/>
          </a:xfrm>
          <a:prstGeom prst="line">
            <a:avLst/>
          </a:prstGeom>
          <a:ln w="19050">
            <a:solidFill>
              <a:srgbClr val="DF3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C:\Users\Administrator\Desktop\1 (2).png1 (2)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6390" y="1002665"/>
            <a:ext cx="8456930" cy="468122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f932a05ac0512db5b26623feec6ff09d5c5a72e75b6bb-bM8kNU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e87a0f6dcabd42b53f98a47d0c9173bfd9a746315ac8-pekr6n"/>
          <p:cNvPicPr>
            <a:picLocks noChangeAspect="1"/>
          </p:cNvPicPr>
          <p:nvPr/>
        </p:nvPicPr>
        <p:blipFill>
          <a:blip r:embed="rId2"/>
          <a:srcRect t="53354" r="45681"/>
          <a:stretch>
            <a:fillRect/>
          </a:stretch>
        </p:blipFill>
        <p:spPr>
          <a:xfrm>
            <a:off x="1135380" y="247650"/>
            <a:ext cx="1645285" cy="1412875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2645410" y="1327150"/>
            <a:ext cx="6901180" cy="565150"/>
            <a:chOff x="3893" y="1074"/>
            <a:chExt cx="10868" cy="890"/>
          </a:xfrm>
        </p:grpSpPr>
        <p:sp>
          <p:nvSpPr>
            <p:cNvPr id="8" name="五角星 7"/>
            <p:cNvSpPr/>
            <p:nvPr/>
          </p:nvSpPr>
          <p:spPr>
            <a:xfrm>
              <a:off x="8110" y="1221"/>
              <a:ext cx="630" cy="630"/>
            </a:xfrm>
            <a:prstGeom prst="star5">
              <a:avLst/>
            </a:prstGeom>
            <a:gradFill>
              <a:gsLst>
                <a:gs pos="0">
                  <a:srgbClr val="DF2F2F"/>
                </a:gs>
                <a:gs pos="100000">
                  <a:srgbClr val="C8313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五角星 8"/>
            <p:cNvSpPr/>
            <p:nvPr/>
          </p:nvSpPr>
          <p:spPr>
            <a:xfrm>
              <a:off x="8949" y="1074"/>
              <a:ext cx="890" cy="890"/>
            </a:xfrm>
            <a:prstGeom prst="star5">
              <a:avLst/>
            </a:prstGeom>
            <a:gradFill>
              <a:gsLst>
                <a:gs pos="0">
                  <a:srgbClr val="DF2F2F"/>
                </a:gs>
                <a:gs pos="100000">
                  <a:srgbClr val="C8313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五角星 9"/>
            <p:cNvSpPr/>
            <p:nvPr/>
          </p:nvSpPr>
          <p:spPr>
            <a:xfrm>
              <a:off x="10048" y="1221"/>
              <a:ext cx="630" cy="630"/>
            </a:xfrm>
            <a:prstGeom prst="star5">
              <a:avLst/>
            </a:prstGeom>
            <a:gradFill>
              <a:gsLst>
                <a:gs pos="0">
                  <a:srgbClr val="DF2F2F"/>
                </a:gs>
                <a:gs pos="100000">
                  <a:srgbClr val="C8313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五角星 10"/>
            <p:cNvSpPr/>
            <p:nvPr/>
          </p:nvSpPr>
          <p:spPr>
            <a:xfrm>
              <a:off x="7218" y="1264"/>
              <a:ext cx="544" cy="544"/>
            </a:xfrm>
            <a:prstGeom prst="star5">
              <a:avLst/>
            </a:prstGeom>
            <a:gradFill>
              <a:gsLst>
                <a:gs pos="0">
                  <a:srgbClr val="DF2F2F"/>
                </a:gs>
                <a:gs pos="100000">
                  <a:srgbClr val="C8313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五角星 11"/>
            <p:cNvSpPr/>
            <p:nvPr/>
          </p:nvSpPr>
          <p:spPr>
            <a:xfrm>
              <a:off x="10935" y="1264"/>
              <a:ext cx="544" cy="544"/>
            </a:xfrm>
            <a:prstGeom prst="star5">
              <a:avLst/>
            </a:prstGeom>
            <a:gradFill>
              <a:gsLst>
                <a:gs pos="0">
                  <a:srgbClr val="DF2F2F"/>
                </a:gs>
                <a:gs pos="100000">
                  <a:srgbClr val="C8313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13" name="直接连接符 12"/>
            <p:cNvCxnSpPr/>
            <p:nvPr/>
          </p:nvCxnSpPr>
          <p:spPr>
            <a:xfrm>
              <a:off x="3893" y="1656"/>
              <a:ext cx="2565" cy="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rgbClr val="DF2F2F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H="1">
              <a:off x="12197" y="1656"/>
              <a:ext cx="2565" cy="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rgbClr val="DF2F2F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" name="直接连接符 2"/>
          <p:cNvCxnSpPr/>
          <p:nvPr/>
        </p:nvCxnSpPr>
        <p:spPr>
          <a:xfrm>
            <a:off x="3282950" y="2557145"/>
            <a:ext cx="0" cy="952500"/>
          </a:xfrm>
          <a:prstGeom prst="line">
            <a:avLst/>
          </a:prstGeom>
          <a:ln w="19050">
            <a:solidFill>
              <a:srgbClr val="DF3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C:\Users\Administrator\Desktop\5.jpg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54175" y="2174875"/>
            <a:ext cx="8456930" cy="279654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30555" y="247650"/>
            <a:ext cx="70643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kumimoji="1" lang="zh-CN" sz="2800" b="1" dirty="0">
                <a:solidFill>
                  <a:srgbClr val="D73030"/>
                </a:solidFill>
                <a:latin typeface="思源宋体 CN Heavy" panose="02020900000000000000" charset="-122"/>
                <a:ea typeface="思源宋体 CN Heavy" panose="02020900000000000000" charset="-122"/>
                <a:sym typeface="+mn-ea"/>
              </a:rPr>
              <a:t>四、政府信息公开行政复议、行政诉讼情况</a:t>
            </a:r>
            <a:endParaRPr kumimoji="1" lang="zh-CN" sz="2800" b="1" dirty="0">
              <a:solidFill>
                <a:srgbClr val="D73030"/>
              </a:solidFill>
              <a:latin typeface="思源宋体 CN Heavy" panose="02020900000000000000" charset="-122"/>
              <a:ea typeface="思源宋体 CN Heavy" panose="020209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f932a05ac0512db5b26623feec6ff09d5c5a72e75b6bb-bM8kNU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e87a0f6dcabd42b53f98a47d0c9173bfd9a746315ac8-pekr6n"/>
          <p:cNvPicPr>
            <a:picLocks noChangeAspect="1"/>
          </p:cNvPicPr>
          <p:nvPr/>
        </p:nvPicPr>
        <p:blipFill>
          <a:blip r:embed="rId2"/>
          <a:srcRect t="53354" r="45681"/>
          <a:stretch>
            <a:fillRect/>
          </a:stretch>
        </p:blipFill>
        <p:spPr>
          <a:xfrm>
            <a:off x="1135380" y="247650"/>
            <a:ext cx="1645285" cy="1412875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2645410" y="1327150"/>
            <a:ext cx="6901180" cy="565150"/>
            <a:chOff x="3893" y="1074"/>
            <a:chExt cx="10868" cy="890"/>
          </a:xfrm>
        </p:grpSpPr>
        <p:sp>
          <p:nvSpPr>
            <p:cNvPr id="8" name="五角星 7"/>
            <p:cNvSpPr/>
            <p:nvPr/>
          </p:nvSpPr>
          <p:spPr>
            <a:xfrm>
              <a:off x="8110" y="1221"/>
              <a:ext cx="630" cy="630"/>
            </a:xfrm>
            <a:prstGeom prst="star5">
              <a:avLst/>
            </a:prstGeom>
            <a:gradFill>
              <a:gsLst>
                <a:gs pos="0">
                  <a:srgbClr val="DF2F2F"/>
                </a:gs>
                <a:gs pos="100000">
                  <a:srgbClr val="C8313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五角星 8"/>
            <p:cNvSpPr/>
            <p:nvPr/>
          </p:nvSpPr>
          <p:spPr>
            <a:xfrm>
              <a:off x="8949" y="1074"/>
              <a:ext cx="890" cy="890"/>
            </a:xfrm>
            <a:prstGeom prst="star5">
              <a:avLst/>
            </a:prstGeom>
            <a:gradFill>
              <a:gsLst>
                <a:gs pos="0">
                  <a:srgbClr val="DF2F2F"/>
                </a:gs>
                <a:gs pos="100000">
                  <a:srgbClr val="C8313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五角星 9"/>
            <p:cNvSpPr/>
            <p:nvPr/>
          </p:nvSpPr>
          <p:spPr>
            <a:xfrm>
              <a:off x="10048" y="1221"/>
              <a:ext cx="630" cy="630"/>
            </a:xfrm>
            <a:prstGeom prst="star5">
              <a:avLst/>
            </a:prstGeom>
            <a:gradFill>
              <a:gsLst>
                <a:gs pos="0">
                  <a:srgbClr val="DF2F2F"/>
                </a:gs>
                <a:gs pos="100000">
                  <a:srgbClr val="C8313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五角星 10"/>
            <p:cNvSpPr/>
            <p:nvPr/>
          </p:nvSpPr>
          <p:spPr>
            <a:xfrm>
              <a:off x="7218" y="1264"/>
              <a:ext cx="544" cy="544"/>
            </a:xfrm>
            <a:prstGeom prst="star5">
              <a:avLst/>
            </a:prstGeom>
            <a:gradFill>
              <a:gsLst>
                <a:gs pos="0">
                  <a:srgbClr val="DF2F2F"/>
                </a:gs>
                <a:gs pos="100000">
                  <a:srgbClr val="C8313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五角星 11"/>
            <p:cNvSpPr/>
            <p:nvPr/>
          </p:nvSpPr>
          <p:spPr>
            <a:xfrm>
              <a:off x="10935" y="1264"/>
              <a:ext cx="544" cy="544"/>
            </a:xfrm>
            <a:prstGeom prst="star5">
              <a:avLst/>
            </a:prstGeom>
            <a:gradFill>
              <a:gsLst>
                <a:gs pos="0">
                  <a:srgbClr val="DF2F2F"/>
                </a:gs>
                <a:gs pos="100000">
                  <a:srgbClr val="C8313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13" name="直接连接符 12"/>
            <p:cNvCxnSpPr/>
            <p:nvPr/>
          </p:nvCxnSpPr>
          <p:spPr>
            <a:xfrm>
              <a:off x="3893" y="1656"/>
              <a:ext cx="2565" cy="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rgbClr val="DF2F2F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H="1">
              <a:off x="12197" y="1656"/>
              <a:ext cx="2565" cy="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rgbClr val="DF2F2F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" name="直接连接符 2"/>
          <p:cNvCxnSpPr/>
          <p:nvPr/>
        </p:nvCxnSpPr>
        <p:spPr>
          <a:xfrm>
            <a:off x="3282950" y="2557145"/>
            <a:ext cx="0" cy="952500"/>
          </a:xfrm>
          <a:prstGeom prst="line">
            <a:avLst/>
          </a:prstGeom>
          <a:ln w="19050">
            <a:solidFill>
              <a:srgbClr val="DF3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630555" y="247650"/>
            <a:ext cx="70643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kumimoji="1" lang="zh-CN" sz="2800" b="1" dirty="0">
                <a:solidFill>
                  <a:srgbClr val="D73030"/>
                </a:solidFill>
                <a:latin typeface="思源宋体 CN Heavy" panose="02020900000000000000" charset="-122"/>
                <a:ea typeface="思源宋体 CN Heavy" panose="02020900000000000000" charset="-122"/>
                <a:sym typeface="+mn-ea"/>
              </a:rPr>
              <a:t>五、</a:t>
            </a:r>
            <a:r>
              <a:rPr kumimoji="1" lang="zh-CN" sz="2800" b="1" dirty="0">
                <a:solidFill>
                  <a:srgbClr val="D73030"/>
                </a:solidFill>
                <a:latin typeface="思源宋体 CN Heavy" panose="02020900000000000000" charset="-122"/>
                <a:ea typeface="思源宋体 CN Heavy" panose="02020900000000000000" charset="-122"/>
                <a:sym typeface="+mn-ea"/>
              </a:rPr>
              <a:t>存在的主要问题及改进情况</a:t>
            </a:r>
            <a:endParaRPr kumimoji="1" lang="zh-CN" sz="2800" b="1" dirty="0">
              <a:solidFill>
                <a:srgbClr val="D73030"/>
              </a:solidFill>
              <a:latin typeface="思源宋体 CN Heavy" panose="02020900000000000000" charset="-122"/>
              <a:ea typeface="思源宋体 CN Heavy" panose="02020900000000000000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853440" y="1892300"/>
            <a:ext cx="10484485" cy="36169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355600"/>
            <a:endParaRPr lang="zh-CN" b="0">
              <a:ea typeface="宋体" panose="02010600030101010101" pitchFamily="2" charset="-122"/>
            </a:endParaRPr>
          </a:p>
          <a:p>
            <a:pPr indent="355600" fontAlgn="auto">
              <a:lnSpc>
                <a:spcPct val="150000"/>
              </a:lnSpc>
            </a:pPr>
            <a:r>
              <a:rPr lang="zh-CN" b="0">
                <a:ea typeface="宋体" panose="02010600030101010101" pitchFamily="2" charset="-122"/>
              </a:rPr>
              <a:t>（一）主要问题</a:t>
            </a:r>
            <a:r>
              <a:rPr lang="en-US" b="0">
                <a:latin typeface="宋体" panose="02010600030101010101" pitchFamily="2" charset="-122"/>
                <a:ea typeface="宋体" panose="02010600030101010101" pitchFamily="2" charset="-122"/>
              </a:rPr>
              <a:t>2022</a:t>
            </a:r>
            <a:r>
              <a:rPr lang="zh-CN" b="0">
                <a:ea typeface="宋体" panose="02010600030101010101" pitchFamily="2" charset="-122"/>
              </a:rPr>
              <a:t>年，县医保局政府信息公开虽然做了大量工作，取得一定成效，但离县委、县政府和人民群众的要求还有一定的差距。主要表现在政策解读能力还需进一步提升，解读方式还需进一步丰富。</a:t>
            </a:r>
            <a:endParaRPr lang="zh-CN" b="0">
              <a:ea typeface="宋体" panose="02010600030101010101" pitchFamily="2" charset="-122"/>
            </a:endParaRPr>
          </a:p>
          <a:p>
            <a:pPr indent="355600" fontAlgn="auto">
              <a:lnSpc>
                <a:spcPct val="150000"/>
              </a:lnSpc>
            </a:pPr>
            <a:r>
              <a:rPr lang="en-US" altLang="zh-CN" b="0">
                <a:ea typeface="宋体" panose="02010600030101010101" pitchFamily="2" charset="-122"/>
              </a:rPr>
              <a:t>      </a:t>
            </a:r>
            <a:r>
              <a:rPr lang="zh-CN" b="0">
                <a:ea typeface="宋体" panose="02010600030101010101" pitchFamily="2" charset="-122"/>
              </a:rPr>
              <a:t>（二）改进措施2022年，县医保局将统筹做好医保政策宣传，进一步加强政策解读工作，丰富政策解读方式和内容，合理引导待遇预期，营造良好舆论氛围。加强人员培训。通过广泛的宣传教育，一方面，强化主动公开意识，另一方面，不断提升政府信息公开工作水平，提升政策解读能力。</a:t>
            </a:r>
            <a:endParaRPr lang="zh-CN" altLang="en-US" b="0"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E:\ppt\党政\素材\f932a05ac0512db5b26623feec6ff09d5c5a72e75b6bb-bM8kNU.1.jpgf932a05ac0512db5b26623feec6ff09d5c5a72e75b6bb-bM8kNU.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00216" y="327172"/>
            <a:ext cx="410146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800" b="1" dirty="0">
                <a:solidFill>
                  <a:srgbClr val="D7303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六、其他需要报告的事项</a:t>
            </a:r>
            <a:endParaRPr kumimoji="1" lang="zh-CN" altLang="en-US" sz="2800" b="1" dirty="0">
              <a:solidFill>
                <a:srgbClr val="D73030"/>
              </a:solidFill>
              <a:latin typeface="思源宋体 CN Heavy" panose="02020900000000000000" charset="-122"/>
              <a:ea typeface="思源宋体 CN Heavy" panose="02020900000000000000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686435" y="429260"/>
            <a:ext cx="531495" cy="315595"/>
            <a:chOff x="706" y="618"/>
            <a:chExt cx="1032" cy="613"/>
          </a:xfrm>
        </p:grpSpPr>
        <p:sp>
          <p:nvSpPr>
            <p:cNvPr id="2" name="椭圆 1"/>
            <p:cNvSpPr/>
            <p:nvPr/>
          </p:nvSpPr>
          <p:spPr>
            <a:xfrm>
              <a:off x="1126" y="618"/>
              <a:ext cx="613" cy="613"/>
            </a:xfrm>
            <a:prstGeom prst="ellipse">
              <a:avLst/>
            </a:prstGeom>
            <a:solidFill>
              <a:srgbClr val="D73030">
                <a:alpha val="4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kumimoji="1" lang="zh-CN" altLang="en-US">
                <a:solidFill>
                  <a:srgbClr val="D73030"/>
                </a:solidFill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706" y="619"/>
              <a:ext cx="613" cy="613"/>
            </a:xfrm>
            <a:prstGeom prst="ellipse">
              <a:avLst/>
            </a:prstGeom>
            <a:solidFill>
              <a:srgbClr val="D73030">
                <a:alpha val="9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kumimoji="1" lang="zh-CN" altLang="en-US">
                <a:solidFill>
                  <a:srgbClr val="D73030"/>
                </a:solidFill>
              </a:endParaRPr>
            </a:p>
          </p:txBody>
        </p:sp>
      </p:grpSp>
      <p:cxnSp>
        <p:nvCxnSpPr>
          <p:cNvPr id="27" name="直线连接符 11"/>
          <p:cNvCxnSpPr/>
          <p:nvPr/>
        </p:nvCxnSpPr>
        <p:spPr>
          <a:xfrm>
            <a:off x="0" y="989452"/>
            <a:ext cx="12192000" cy="0"/>
          </a:xfrm>
          <a:prstGeom prst="line">
            <a:avLst/>
          </a:prstGeom>
          <a:ln w="25400">
            <a:solidFill>
              <a:srgbClr val="D73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文本框 100"/>
          <p:cNvSpPr txBox="1"/>
          <p:nvPr/>
        </p:nvSpPr>
        <p:spPr>
          <a:xfrm>
            <a:off x="310515" y="1411605"/>
            <a:ext cx="11160760" cy="491236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408305" fontAlgn="auto">
              <a:lnSpc>
                <a:spcPct val="150000"/>
              </a:lnSpc>
            </a:pPr>
            <a:r>
              <a:t>1、本机关2022年无依据《政府信息公开信息处理费管理办法》收取信息处理费的情况。</a:t>
            </a:r>
          </a:p>
          <a:p>
            <a:pPr indent="408305" fontAlgn="auto">
              <a:lnSpc>
                <a:spcPct val="150000"/>
              </a:lnSpc>
            </a:pPr>
            <a:r>
              <a:t>2、本行政机关落实上级年度政务公开工作要点情况：加强重点领域信息公开。建立政策文件解读制度，对民生保障设群众关注、设反响多的政策及时发布，及时安排熟悉政策和业务的工作人员进行解读，做到政策发布和政策解读同步进行。</a:t>
            </a:r>
          </a:p>
          <a:p>
            <a:pPr indent="408305" fontAlgn="auto">
              <a:lnSpc>
                <a:spcPct val="150000"/>
              </a:lnSpc>
            </a:pPr>
            <a:r>
              <a:t>3、人大代表建议和政协提案办理结果公开情况：</a:t>
            </a:r>
          </a:p>
          <a:p>
            <a:pPr indent="408305" fontAlgn="auto">
              <a:lnSpc>
                <a:spcPct val="150000"/>
              </a:lnSpc>
            </a:pPr>
            <a:r>
              <a:t>2022年，泗水县医疗保障局共收到人大议案0件，答复0件，收到政协提案0件，答复0件。</a:t>
            </a:r>
          </a:p>
          <a:p>
            <a:pPr indent="408305" fontAlgn="auto">
              <a:lnSpc>
                <a:spcPct val="150000"/>
              </a:lnSpc>
            </a:pPr>
            <a:r>
              <a:t>4、本行政</a:t>
            </a:r>
            <a:r>
              <a:rPr>
                <a:latin typeface="宋体" panose="02010600030101010101" pitchFamily="2" charset="-122"/>
                <a:ea typeface="宋体" panose="02010600030101010101" pitchFamily="2" charset="-122"/>
              </a:rPr>
              <a:t>机关</a:t>
            </a:r>
            <a:r>
              <a:t>年度政务公开工作创新情况：坚持在创新中求发展。充分发挥互联网传播快、效率高、受众广的优势，利用微信群、政务公开网站、新媒体，加强宣传政策解读、回应群众关切，充分保障群众参与权和知情权。</a:t>
            </a:r>
          </a:p>
          <a:p>
            <a:pPr indent="408305" fontAlgn="auto">
              <a:lnSpc>
                <a:spcPct val="150000"/>
              </a:lnSpc>
            </a:pPr>
            <a:r>
              <a:t>5、本行政机关认为需要报告的其他事项：无。</a:t>
            </a:r>
          </a:p>
          <a:p>
            <a:endParaRPr lang="zh-CN" altLang="en-US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f932a05ac0512db5b26623feec6ff09d5c5a72e75b6bb-bM8kNU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01675" y="858520"/>
            <a:ext cx="27901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7200">
                <a:gradFill>
                  <a:gsLst>
                    <a:gs pos="0">
                      <a:srgbClr val="DF3A2A"/>
                    </a:gs>
                    <a:gs pos="100000">
                      <a:srgbClr val="BB0E10"/>
                    </a:gs>
                  </a:gsLst>
                  <a:lin ang="5400000" scaled="0"/>
                </a:gradFill>
                <a:latin typeface="思源宋体 CN Heavy" panose="02020900000000000000" charset="-122"/>
                <a:ea typeface="思源宋体 CN Heavy" panose="02020900000000000000" charset="-122"/>
                <a:cs typeface="思源宋体 CN Heavy" panose="02020900000000000000" charset="-122"/>
              </a:rPr>
              <a:t>前言</a:t>
            </a:r>
            <a:endParaRPr lang="zh-CN" altLang="en-US" sz="7200">
              <a:gradFill>
                <a:gsLst>
                  <a:gs pos="0">
                    <a:srgbClr val="DF3A2A"/>
                  </a:gs>
                  <a:gs pos="100000">
                    <a:srgbClr val="BB0E10"/>
                  </a:gs>
                </a:gsLst>
                <a:lin ang="5400000" scaled="0"/>
              </a:gradFill>
              <a:latin typeface="思源宋体 CN Heavy" panose="02020900000000000000" charset="-122"/>
              <a:ea typeface="思源宋体 CN Heavy" panose="02020900000000000000" charset="-122"/>
              <a:cs typeface="思源宋体 CN Heavy" panose="02020900000000000000" charset="-122"/>
            </a:endParaRPr>
          </a:p>
        </p:txBody>
      </p:sp>
      <p:pic>
        <p:nvPicPr>
          <p:cNvPr id="7" name="图片 6" descr="1e87a0f6dcabd42b53f98a47d0c9173bfd9a746315ac8-pekr6n"/>
          <p:cNvPicPr>
            <a:picLocks noChangeAspect="1"/>
          </p:cNvPicPr>
          <p:nvPr/>
        </p:nvPicPr>
        <p:blipFill>
          <a:blip r:embed="rId2"/>
          <a:srcRect t="53354" r="45681"/>
          <a:stretch>
            <a:fillRect/>
          </a:stretch>
        </p:blipFill>
        <p:spPr>
          <a:xfrm>
            <a:off x="6955155" y="1009650"/>
            <a:ext cx="1645285" cy="14128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57910" y="2058035"/>
            <a:ext cx="9845040" cy="37795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50000"/>
              </a:lnSpc>
            </a:pPr>
            <a:r>
              <a:rPr lang="en-US" altLang="zh-CN"/>
              <a:t>      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本报告由县医疗保障局按照《中华人民共和国政府信息公开条例》（以下简称《条例》）和《中华人民共和国政府信息公开工作年度报告格式》（国办公开办函〔2021〕30号）要求编制。</a:t>
            </a:r>
            <a:endParaRPr lang="en-US" altLang="zh-CN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本报告内容包括总体情况、主动公开政府信息情况、收到和处理政府信息公开申请情况、政府信息公开行政复议和行政诉讼情况、存在的主要问题及改进情况、其他需要报告的事项等六部分内容。</a:t>
            </a:r>
            <a:endParaRPr lang="en-US" altLang="zh-CN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本报告所列数据的统计期限自2022年1月1日起至2022年12月31日止。本报告电子版可在“中国·泗水”政府门户网站查阅或下载。如对本报告有疑问，请与县医疗保障局联系（地址：泗水县中兴路10号，联系电话：0537-6505595）。</a:t>
            </a:r>
            <a:endParaRPr lang="en-US" altLang="zh-CN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E:\ppt\党政\素材\f932a05ac0512db5b26623feec6ff09d5c5a72e75b6bb-bM8kNU.1.jpgf932a05ac0512db5b26623feec6ff09d5c5a72e75b6bb-bM8kNU.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00216" y="327172"/>
            <a:ext cx="23202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800" b="1" dirty="0">
                <a:solidFill>
                  <a:srgbClr val="D7303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一、总体</a:t>
            </a:r>
            <a:r>
              <a:rPr kumimoji="1" lang="zh-CN" altLang="en-US" sz="2800" b="1" dirty="0">
                <a:solidFill>
                  <a:srgbClr val="D7303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情况</a:t>
            </a:r>
            <a:endParaRPr kumimoji="1" lang="zh-CN" altLang="en-US" sz="2800" b="1" dirty="0">
              <a:solidFill>
                <a:srgbClr val="D73030"/>
              </a:solidFill>
              <a:latin typeface="思源宋体 CN Heavy" panose="02020900000000000000" charset="-122"/>
              <a:ea typeface="思源宋体 CN Heavy" panose="02020900000000000000" charset="-122"/>
            </a:endParaRPr>
          </a:p>
        </p:txBody>
      </p:sp>
      <p:cxnSp>
        <p:nvCxnSpPr>
          <p:cNvPr id="6" name="直线连接符 11"/>
          <p:cNvCxnSpPr/>
          <p:nvPr/>
        </p:nvCxnSpPr>
        <p:spPr>
          <a:xfrm>
            <a:off x="0" y="989452"/>
            <a:ext cx="12192000" cy="0"/>
          </a:xfrm>
          <a:prstGeom prst="line">
            <a:avLst/>
          </a:prstGeom>
          <a:ln w="25400">
            <a:solidFill>
              <a:srgbClr val="D73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/>
          <p:cNvGrpSpPr/>
          <p:nvPr/>
        </p:nvGrpSpPr>
        <p:grpSpPr>
          <a:xfrm>
            <a:off x="686435" y="429260"/>
            <a:ext cx="531495" cy="315595"/>
            <a:chOff x="706" y="618"/>
            <a:chExt cx="1032" cy="613"/>
          </a:xfrm>
        </p:grpSpPr>
        <p:sp>
          <p:nvSpPr>
            <p:cNvPr id="2" name="椭圆 1"/>
            <p:cNvSpPr/>
            <p:nvPr/>
          </p:nvSpPr>
          <p:spPr>
            <a:xfrm>
              <a:off x="1126" y="618"/>
              <a:ext cx="613" cy="613"/>
            </a:xfrm>
            <a:prstGeom prst="ellipse">
              <a:avLst/>
            </a:prstGeom>
            <a:solidFill>
              <a:srgbClr val="D73030">
                <a:alpha val="4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kumimoji="1" lang="zh-CN" altLang="en-US">
                <a:solidFill>
                  <a:srgbClr val="D73030"/>
                </a:solidFill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706" y="619"/>
              <a:ext cx="613" cy="613"/>
            </a:xfrm>
            <a:prstGeom prst="ellipse">
              <a:avLst/>
            </a:prstGeom>
            <a:solidFill>
              <a:srgbClr val="D73030">
                <a:alpha val="9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kumimoji="1" lang="zh-CN" altLang="en-US">
                <a:solidFill>
                  <a:srgbClr val="D73030"/>
                </a:solidFill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902970" y="2845435"/>
            <a:ext cx="3669665" cy="7258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思源宋体 CN Light" panose="02020300000000000000" charset="-122"/>
              <a:buChar char="l"/>
            </a:pPr>
            <a:r>
              <a:rPr lang="zh-CN" altLang="en-US" sz="1600" dirty="0">
                <a:solidFill>
                  <a:schemeClr val="bg1"/>
                </a:solidFill>
                <a:latin typeface="思源宋体 CN Light" panose="02020300000000000000" charset="-122"/>
                <a:ea typeface="思源宋体 CN Light" panose="02020300000000000000" charset="-122"/>
                <a:cs typeface="思源宋体 CN Light" panose="02020300000000000000" charset="-122"/>
                <a:sym typeface="+mn-ea"/>
              </a:rPr>
              <a:t>单击此处输入2022年，根据上级部</a:t>
            </a:r>
            <a:endParaRPr lang="en-US" altLang="zh-CN" sz="1600" dirty="0">
              <a:solidFill>
                <a:schemeClr val="bg1"/>
              </a:solidFill>
              <a:latin typeface="思源宋体 CN Light" panose="02020300000000000000" charset="-122"/>
              <a:ea typeface="思源宋体 CN Light" panose="02020300000000000000" charset="-122"/>
              <a:cs typeface="思源宋体 CN Light" panose="02020300000000000000" charset="-122"/>
              <a:sym typeface="+mn-ea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42545" y="2600015"/>
            <a:ext cx="110330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01</a:t>
            </a:r>
            <a:endParaRPr lang="en-US" altLang="zh-CN" sz="2400">
              <a:solidFill>
                <a:schemeClr val="bg1"/>
              </a:solidFill>
              <a:latin typeface="思源宋体 CN Heavy" panose="02020900000000000000" charset="-122"/>
              <a:ea typeface="思源宋体 CN Heavy" panose="02020900000000000000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563370" y="1972310"/>
            <a:ext cx="9361170" cy="31711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dirty="0">
                <a:solidFill>
                  <a:schemeClr val="tx1"/>
                </a:solidFill>
                <a:latin typeface="思源宋体 CN Light" panose="02020300000000000000" charset="-122"/>
                <a:ea typeface="思源宋体 CN Light" panose="02020300000000000000" charset="-122"/>
                <a:cs typeface="思源宋体 CN Light" panose="02020300000000000000" charset="-122"/>
                <a:sym typeface="+mn-ea"/>
              </a:rPr>
              <a:t>       </a:t>
            </a:r>
            <a:r>
              <a:rPr lang="en-US" altLang="zh-CN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2022年，根据上级部门相关要求，泗水县医疗保障局认真贯彻落实《中华人民共和国政府信息公开条例》要求，加大主动公开、政策解读、回应关切力度，持续推进政务公开标准化、规范化建设，不断深化政务信息公开工作有序发展。</a:t>
            </a:r>
            <a:endParaRPr lang="zh-CN" altLang="en-US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E:\ppt\党政\素材\f932a05ac0512db5b26623feec6ff09d5c5a72e75b6bb-bM8kNU.1.jpgf932a05ac0512db5b26623feec6ff09d5c5a72e75b6bb-bM8kNU.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00216" y="327172"/>
            <a:ext cx="3383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indent="408305" algn="l"/>
            <a:r>
              <a:rPr kumimoji="1" lang="en-US" altLang="zh-CN" sz="2800" b="1" dirty="0">
                <a:solidFill>
                  <a:srgbClr val="D73030"/>
                </a:solidFill>
                <a:latin typeface="思源宋体 CN Heavy" panose="02020900000000000000" charset="-122"/>
                <a:ea typeface="思源宋体 CN Heavy" panose="02020900000000000000" charset="-122"/>
                <a:sym typeface="+mn-ea"/>
              </a:rPr>
              <a:t>(</a:t>
            </a:r>
            <a:r>
              <a:rPr kumimoji="1" lang="zh-CN" altLang="en-US" sz="2800" b="1" dirty="0">
                <a:solidFill>
                  <a:srgbClr val="D73030"/>
                </a:solidFill>
                <a:latin typeface="思源宋体 CN Heavy" panose="02020900000000000000" charset="-122"/>
                <a:ea typeface="思源宋体 CN Heavy" panose="02020900000000000000" charset="-122"/>
                <a:sym typeface="+mn-ea"/>
              </a:rPr>
              <a:t>一</a:t>
            </a:r>
            <a:r>
              <a:rPr kumimoji="1" lang="en-US" altLang="zh-CN" sz="2800" b="1" dirty="0">
                <a:solidFill>
                  <a:srgbClr val="D73030"/>
                </a:solidFill>
                <a:latin typeface="思源宋体 CN Heavy" panose="02020900000000000000" charset="-122"/>
                <a:ea typeface="思源宋体 CN Heavy" panose="02020900000000000000" charset="-122"/>
                <a:sym typeface="+mn-ea"/>
              </a:rPr>
              <a:t>)</a:t>
            </a:r>
            <a:r>
              <a:rPr kumimoji="1" lang="zh-CN" altLang="en-US" sz="2800" b="1" dirty="0">
                <a:solidFill>
                  <a:srgbClr val="D73030"/>
                </a:solidFill>
                <a:latin typeface="思源宋体 CN Heavy" panose="02020900000000000000" charset="-122"/>
                <a:ea typeface="思源宋体 CN Heavy" panose="02020900000000000000" charset="-122"/>
                <a:sym typeface="+mn-ea"/>
              </a:rPr>
              <a:t>主动公开内容</a:t>
            </a:r>
            <a:endParaRPr kumimoji="1" lang="zh-CN" altLang="en-US" sz="2800" b="1" dirty="0">
              <a:solidFill>
                <a:srgbClr val="D73030"/>
              </a:solidFill>
              <a:latin typeface="思源宋体 CN Heavy" panose="02020900000000000000" charset="-122"/>
              <a:ea typeface="思源宋体 CN Heavy" panose="02020900000000000000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686435" y="429260"/>
            <a:ext cx="531495" cy="315595"/>
            <a:chOff x="706" y="618"/>
            <a:chExt cx="1032" cy="613"/>
          </a:xfrm>
        </p:grpSpPr>
        <p:sp>
          <p:nvSpPr>
            <p:cNvPr id="2" name="椭圆 1"/>
            <p:cNvSpPr/>
            <p:nvPr/>
          </p:nvSpPr>
          <p:spPr>
            <a:xfrm>
              <a:off x="1126" y="618"/>
              <a:ext cx="613" cy="613"/>
            </a:xfrm>
            <a:prstGeom prst="ellipse">
              <a:avLst/>
            </a:prstGeom>
            <a:solidFill>
              <a:srgbClr val="D73030">
                <a:alpha val="4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kumimoji="1" lang="zh-CN" altLang="en-US">
                <a:solidFill>
                  <a:srgbClr val="D73030"/>
                </a:solidFill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706" y="619"/>
              <a:ext cx="613" cy="613"/>
            </a:xfrm>
            <a:prstGeom prst="ellipse">
              <a:avLst/>
            </a:prstGeom>
            <a:solidFill>
              <a:srgbClr val="D73030">
                <a:alpha val="9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kumimoji="1" lang="zh-CN" altLang="en-US">
                <a:solidFill>
                  <a:srgbClr val="D73030"/>
                </a:solidFill>
              </a:endParaRPr>
            </a:p>
          </p:txBody>
        </p:sp>
      </p:grpSp>
      <p:cxnSp>
        <p:nvCxnSpPr>
          <p:cNvPr id="91" name="直线连接符 11"/>
          <p:cNvCxnSpPr/>
          <p:nvPr/>
        </p:nvCxnSpPr>
        <p:spPr>
          <a:xfrm>
            <a:off x="0" y="989452"/>
            <a:ext cx="12192000" cy="0"/>
          </a:xfrm>
          <a:prstGeom prst="line">
            <a:avLst/>
          </a:prstGeom>
          <a:ln w="25400">
            <a:solidFill>
              <a:srgbClr val="D73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文本框 99"/>
          <p:cNvSpPr txBox="1"/>
          <p:nvPr/>
        </p:nvSpPr>
        <p:spPr>
          <a:xfrm>
            <a:off x="686435" y="2168525"/>
            <a:ext cx="5569585" cy="258254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408305" fontAlgn="auto">
              <a:lnSpc>
                <a:spcPct val="150000"/>
              </a:lnSpc>
            </a:pPr>
            <a:r>
              <a:rPr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坚持以“公开为常态，不公开为例外”的原则发布与广大市民息息相关的医疗保障政策并提供解读。让广大群众切实知晓政策、了解政策，达到确实惠及民生的效果。2022年公开政府信息总计80余条。微信公众号总计800余条。</a:t>
            </a:r>
            <a:endParaRPr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3" name="图片 2" descr="C:\Users\Administrator\Desktop\1675741674296.jpg1675741674296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6862445" y="1233170"/>
            <a:ext cx="4267200" cy="23006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1" name="文本框 100"/>
          <p:cNvSpPr txBox="1"/>
          <p:nvPr/>
        </p:nvSpPr>
        <p:spPr>
          <a:xfrm>
            <a:off x="3556000" y="5240338"/>
            <a:ext cx="5080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266700"/>
            <a:r>
              <a:rPr lang="en-US">
                <a:latin typeface="Times New Roman" panose="02020603050405020304" charset="0"/>
                <a:ea typeface="宋体" panose="02010600030101010101" pitchFamily="2" charset="-122"/>
              </a:rPr>
              <a:t> </a:t>
            </a:r>
            <a:endParaRPr lang="en-US" altLang="en-US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6" name="图片 5" descr="C:\Users\Administrator\Desktop\泗水县人民政府 县医疗保障局.png泗水县人民政府 县医疗保障局"/>
          <p:cNvPicPr/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7160895" y="3655695"/>
            <a:ext cx="1837055" cy="24339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 descr="C:\Users\Administrator\Desktop\eed8ee6593b39f61f5bc3f17f97e0ec.jpgeed8ee6593b39f61f5bc3f17f97e0ec"/>
          <p:cNvPicPr/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9518968" y="3655695"/>
            <a:ext cx="1146175" cy="23006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E:\ppt\党政\素材\f932a05ac0512db5b26623feec6ff09d5c5a72e75b6bb-bM8kNU.1.jpgf932a05ac0512db5b26623feec6ff09d5c5a72e75b6bb-bM8kNU.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00216" y="327172"/>
            <a:ext cx="4043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kumimoji="1" lang="en-US" altLang="zh-CN" sz="2800" b="1" dirty="0">
                <a:solidFill>
                  <a:srgbClr val="D7303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(</a:t>
            </a:r>
            <a:r>
              <a:rPr kumimoji="1" lang="zh-CN" altLang="en-US" sz="2800" b="1" dirty="0">
                <a:solidFill>
                  <a:srgbClr val="D7303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二</a:t>
            </a:r>
            <a:r>
              <a:rPr kumimoji="1" lang="en-US" altLang="zh-CN" sz="2800" b="1" dirty="0">
                <a:solidFill>
                  <a:srgbClr val="D7303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)</a:t>
            </a:r>
            <a:r>
              <a:rPr kumimoji="1" lang="zh-CN" altLang="en-US" sz="2800" b="1" dirty="0">
                <a:solidFill>
                  <a:srgbClr val="D7303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依申请公开工作情况</a:t>
            </a:r>
            <a:endParaRPr kumimoji="1" lang="zh-CN" altLang="en-US" sz="2800" b="1" dirty="0">
              <a:solidFill>
                <a:srgbClr val="D73030"/>
              </a:solidFill>
              <a:latin typeface="思源宋体 CN Heavy" panose="02020900000000000000" charset="-122"/>
              <a:ea typeface="思源宋体 CN Heavy" panose="02020900000000000000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686435" y="429260"/>
            <a:ext cx="531495" cy="315595"/>
            <a:chOff x="706" y="618"/>
            <a:chExt cx="1032" cy="613"/>
          </a:xfrm>
        </p:grpSpPr>
        <p:sp>
          <p:nvSpPr>
            <p:cNvPr id="2" name="椭圆 1"/>
            <p:cNvSpPr/>
            <p:nvPr/>
          </p:nvSpPr>
          <p:spPr>
            <a:xfrm>
              <a:off x="1126" y="618"/>
              <a:ext cx="613" cy="613"/>
            </a:xfrm>
            <a:prstGeom prst="ellipse">
              <a:avLst/>
            </a:prstGeom>
            <a:solidFill>
              <a:srgbClr val="D73030">
                <a:alpha val="4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kumimoji="1" lang="zh-CN" altLang="en-US">
                <a:solidFill>
                  <a:srgbClr val="D73030"/>
                </a:solidFill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706" y="619"/>
              <a:ext cx="613" cy="613"/>
            </a:xfrm>
            <a:prstGeom prst="ellipse">
              <a:avLst/>
            </a:prstGeom>
            <a:solidFill>
              <a:srgbClr val="D73030">
                <a:alpha val="9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kumimoji="1" lang="zh-CN" altLang="en-US">
                <a:solidFill>
                  <a:srgbClr val="D73030"/>
                </a:solidFill>
              </a:endParaRPr>
            </a:p>
          </p:txBody>
        </p:sp>
      </p:grpSp>
      <p:cxnSp>
        <p:nvCxnSpPr>
          <p:cNvPr id="91" name="直线连接符 11"/>
          <p:cNvCxnSpPr/>
          <p:nvPr/>
        </p:nvCxnSpPr>
        <p:spPr>
          <a:xfrm>
            <a:off x="0" y="989452"/>
            <a:ext cx="12192000" cy="0"/>
          </a:xfrm>
          <a:prstGeom prst="line">
            <a:avLst/>
          </a:prstGeom>
          <a:ln w="25400">
            <a:solidFill>
              <a:srgbClr val="D73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文本框 99"/>
          <p:cNvSpPr txBox="1"/>
          <p:nvPr/>
        </p:nvSpPr>
        <p:spPr>
          <a:xfrm>
            <a:off x="1218565" y="2487930"/>
            <a:ext cx="9373235" cy="258254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408305"/>
            <a:r>
              <a:rPr sz="24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2022年未收到依申请公开信息申请。</a:t>
            </a:r>
            <a:endParaRPr sz="24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3556000" y="5240338"/>
            <a:ext cx="5080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266700"/>
            <a:r>
              <a:rPr lang="en-US">
                <a:latin typeface="Times New Roman" panose="02020603050405020304" charset="0"/>
                <a:ea typeface="宋体" panose="02010600030101010101" pitchFamily="2" charset="-122"/>
              </a:rPr>
              <a:t> </a:t>
            </a:r>
            <a:endParaRPr lang="en-US" altLang="en-US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E:\ppt\党政\素材\f932a05ac0512db5b26623feec6ff09d5c5a72e75b6bb-bM8kNU.1.jpgf932a05ac0512db5b26623feec6ff09d5c5a72e75b6bb-bM8kNU.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00216" y="327172"/>
            <a:ext cx="368744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kumimoji="1" lang="en-US" altLang="zh-CN" sz="2800" b="1" dirty="0">
                <a:solidFill>
                  <a:srgbClr val="D7303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(</a:t>
            </a:r>
            <a:r>
              <a:rPr kumimoji="1" lang="zh-CN" altLang="en-US" sz="2800" b="1" dirty="0">
                <a:solidFill>
                  <a:srgbClr val="D7303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三</a:t>
            </a:r>
            <a:r>
              <a:rPr kumimoji="1" lang="en-US" altLang="zh-CN" sz="2800" b="1" dirty="0">
                <a:solidFill>
                  <a:srgbClr val="D7303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)</a:t>
            </a:r>
            <a:r>
              <a:rPr kumimoji="1" lang="zh-CN" altLang="en-US" sz="2800" b="1" dirty="0">
                <a:solidFill>
                  <a:srgbClr val="D7303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政府信息管理</a:t>
            </a:r>
            <a:r>
              <a:rPr kumimoji="1" lang="zh-CN" altLang="en-US" sz="2800" b="1" dirty="0">
                <a:solidFill>
                  <a:srgbClr val="D7303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情况</a:t>
            </a:r>
            <a:endParaRPr kumimoji="1" lang="zh-CN" altLang="en-US" sz="2800" b="1" dirty="0">
              <a:solidFill>
                <a:srgbClr val="D73030"/>
              </a:solidFill>
              <a:latin typeface="思源宋体 CN Heavy" panose="02020900000000000000" charset="-122"/>
              <a:ea typeface="思源宋体 CN Heavy" panose="02020900000000000000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686435" y="429260"/>
            <a:ext cx="531495" cy="315595"/>
            <a:chOff x="706" y="618"/>
            <a:chExt cx="1032" cy="613"/>
          </a:xfrm>
        </p:grpSpPr>
        <p:sp>
          <p:nvSpPr>
            <p:cNvPr id="2" name="椭圆 1"/>
            <p:cNvSpPr/>
            <p:nvPr/>
          </p:nvSpPr>
          <p:spPr>
            <a:xfrm>
              <a:off x="1126" y="618"/>
              <a:ext cx="613" cy="613"/>
            </a:xfrm>
            <a:prstGeom prst="ellipse">
              <a:avLst/>
            </a:prstGeom>
            <a:solidFill>
              <a:srgbClr val="D73030">
                <a:alpha val="4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kumimoji="1" lang="zh-CN" altLang="en-US">
                <a:solidFill>
                  <a:srgbClr val="D73030"/>
                </a:solidFill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706" y="619"/>
              <a:ext cx="613" cy="613"/>
            </a:xfrm>
            <a:prstGeom prst="ellipse">
              <a:avLst/>
            </a:prstGeom>
            <a:solidFill>
              <a:srgbClr val="D73030">
                <a:alpha val="9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kumimoji="1" lang="zh-CN" altLang="en-US">
                <a:solidFill>
                  <a:srgbClr val="D73030"/>
                </a:solidFill>
              </a:endParaRPr>
            </a:p>
          </p:txBody>
        </p:sp>
      </p:grpSp>
      <p:cxnSp>
        <p:nvCxnSpPr>
          <p:cNvPr id="91" name="直线连接符 11"/>
          <p:cNvCxnSpPr/>
          <p:nvPr/>
        </p:nvCxnSpPr>
        <p:spPr>
          <a:xfrm>
            <a:off x="0" y="989452"/>
            <a:ext cx="12192000" cy="0"/>
          </a:xfrm>
          <a:prstGeom prst="line">
            <a:avLst/>
          </a:prstGeom>
          <a:ln w="25400">
            <a:solidFill>
              <a:srgbClr val="D73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文本框 99"/>
          <p:cNvSpPr txBox="1"/>
          <p:nvPr/>
        </p:nvSpPr>
        <p:spPr>
          <a:xfrm>
            <a:off x="454660" y="1416050"/>
            <a:ext cx="11266170" cy="409702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408305" fontAlgn="auto">
              <a:lnSpc>
                <a:spcPct val="150000"/>
              </a:lnSpc>
            </a:pP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 </a:t>
            </a:r>
            <a:r>
              <a:rPr lang="en-US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深入推进行政执法信息公示制度化、规范化建设，严格按照规章流程将相关办事程序和相关政府信息作为重点，加大了对“涉及公民、法人和其他组织切身利益、需依法公示并向社会征询意见的事项”公开力度，广泛征集网民意见，增强群众获得知情权、参与权和监督权。一是健全政府信息公开的主动公开制度，明确职责、程序、公开方式和时限要求。二是建立政府信息公开申请的受理机制，制定依法申请公开政府信息的工作规程，明确申请的受理、审查、处理、答复等各个环节的具体要求。三是建立政府信息发布保密审查制度，明确保密审查的职责分工、审查程序和责任追究办法，确保不发生泄密问题。</a:t>
            </a:r>
            <a:endParaRPr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3556000" y="5240338"/>
            <a:ext cx="5080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266700"/>
            <a:r>
              <a:rPr lang="en-US">
                <a:latin typeface="Times New Roman" panose="02020603050405020304" charset="0"/>
                <a:ea typeface="宋体" panose="02010600030101010101" pitchFamily="2" charset="-122"/>
              </a:rPr>
              <a:t> </a:t>
            </a:r>
            <a:endParaRPr lang="en-US" altLang="en-US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E:\ppt\党政\素材\f932a05ac0512db5b26623feec6ff09d5c5a72e75b6bb-bM8kNU.1.jpgf932a05ac0512db5b26623feec6ff09d5c5a72e75b6bb-bM8kNU.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00216" y="327172"/>
            <a:ext cx="297497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kumimoji="1" lang="en-US" altLang="zh-CN" sz="2800" b="1" dirty="0">
                <a:solidFill>
                  <a:srgbClr val="D7303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(</a:t>
            </a:r>
            <a:r>
              <a:rPr kumimoji="1" lang="zh-CN" altLang="en-US" sz="2800" b="1" dirty="0">
                <a:solidFill>
                  <a:srgbClr val="D7303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四</a:t>
            </a:r>
            <a:r>
              <a:rPr kumimoji="1" lang="en-US" altLang="zh-CN" sz="2800" b="1" dirty="0">
                <a:solidFill>
                  <a:srgbClr val="D7303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)</a:t>
            </a:r>
            <a:r>
              <a:rPr kumimoji="1" lang="zh-CN" altLang="en-US" sz="2800" b="1" dirty="0">
                <a:solidFill>
                  <a:srgbClr val="D7303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平台建设</a:t>
            </a:r>
            <a:r>
              <a:rPr kumimoji="1" lang="zh-CN" altLang="en-US" sz="2800" b="1" dirty="0">
                <a:solidFill>
                  <a:srgbClr val="D7303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情况</a:t>
            </a:r>
            <a:endParaRPr kumimoji="1" lang="zh-CN" altLang="en-US" sz="2800" b="1" dirty="0">
              <a:solidFill>
                <a:srgbClr val="D73030"/>
              </a:solidFill>
              <a:latin typeface="思源宋体 CN Heavy" panose="02020900000000000000" charset="-122"/>
              <a:ea typeface="思源宋体 CN Heavy" panose="02020900000000000000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686435" y="429260"/>
            <a:ext cx="531495" cy="315595"/>
            <a:chOff x="706" y="618"/>
            <a:chExt cx="1032" cy="613"/>
          </a:xfrm>
        </p:grpSpPr>
        <p:sp>
          <p:nvSpPr>
            <p:cNvPr id="2" name="椭圆 1"/>
            <p:cNvSpPr/>
            <p:nvPr/>
          </p:nvSpPr>
          <p:spPr>
            <a:xfrm>
              <a:off x="1126" y="618"/>
              <a:ext cx="613" cy="613"/>
            </a:xfrm>
            <a:prstGeom prst="ellipse">
              <a:avLst/>
            </a:prstGeom>
            <a:solidFill>
              <a:srgbClr val="D73030">
                <a:alpha val="4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kumimoji="1" lang="zh-CN" altLang="en-US">
                <a:solidFill>
                  <a:srgbClr val="D73030"/>
                </a:solidFill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706" y="619"/>
              <a:ext cx="613" cy="613"/>
            </a:xfrm>
            <a:prstGeom prst="ellipse">
              <a:avLst/>
            </a:prstGeom>
            <a:solidFill>
              <a:srgbClr val="D73030">
                <a:alpha val="9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kumimoji="1" lang="zh-CN" altLang="en-US">
                <a:solidFill>
                  <a:srgbClr val="D73030"/>
                </a:solidFill>
              </a:endParaRPr>
            </a:p>
          </p:txBody>
        </p:sp>
      </p:grpSp>
      <p:cxnSp>
        <p:nvCxnSpPr>
          <p:cNvPr id="91" name="直线连接符 11"/>
          <p:cNvCxnSpPr/>
          <p:nvPr/>
        </p:nvCxnSpPr>
        <p:spPr>
          <a:xfrm>
            <a:off x="0" y="989452"/>
            <a:ext cx="12192000" cy="0"/>
          </a:xfrm>
          <a:prstGeom prst="line">
            <a:avLst/>
          </a:prstGeom>
          <a:ln w="25400">
            <a:solidFill>
              <a:srgbClr val="D73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文本框 99"/>
          <p:cNvSpPr txBox="1"/>
          <p:nvPr/>
        </p:nvSpPr>
        <p:spPr>
          <a:xfrm>
            <a:off x="1218565" y="2378710"/>
            <a:ext cx="9545320" cy="308165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408305" fontAlgn="auto">
              <a:lnSpc>
                <a:spcPct val="150000"/>
              </a:lnSpc>
            </a:pPr>
            <a:r>
              <a:rPr lang="en-US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落实专人做好政府信息公开各项工作，严格执行政府信息公开的法律法规，定期安排网站平台的维护、更新，配合做好上级安全评估和审查，日常维护公开栏目，对调整合并的栏目做好信息迁移工作。</a:t>
            </a:r>
            <a:endParaRPr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3556000" y="5240338"/>
            <a:ext cx="5080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266700"/>
            <a:r>
              <a:rPr lang="en-US">
                <a:latin typeface="Times New Roman" panose="02020603050405020304" charset="0"/>
                <a:ea typeface="宋体" panose="02010600030101010101" pitchFamily="2" charset="-122"/>
              </a:rPr>
              <a:t> </a:t>
            </a:r>
            <a:endParaRPr lang="en-US" altLang="en-US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E:\ppt\党政\素材\f932a05ac0512db5b26623feec6ff09d5c5a72e75b6bb-bM8kNU.1.jpgf932a05ac0512db5b26623feec6ff09d5c5a72e75b6bb-bM8kNU.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00216" y="327172"/>
            <a:ext cx="297497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kumimoji="1" lang="en-US" altLang="zh-CN" sz="2800" b="1" dirty="0">
                <a:solidFill>
                  <a:srgbClr val="D7303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(</a:t>
            </a:r>
            <a:r>
              <a:rPr kumimoji="1" lang="zh-CN" altLang="en-US" sz="2800" b="1" dirty="0">
                <a:solidFill>
                  <a:srgbClr val="D7303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五</a:t>
            </a:r>
            <a:r>
              <a:rPr kumimoji="1" lang="en-US" altLang="zh-CN" sz="2800" b="1" dirty="0">
                <a:solidFill>
                  <a:srgbClr val="D7303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)</a:t>
            </a:r>
            <a:r>
              <a:rPr kumimoji="1" lang="zh-CN" altLang="en-US" sz="2800" b="1" dirty="0">
                <a:solidFill>
                  <a:srgbClr val="D7303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监督保障情况</a:t>
            </a:r>
            <a:endParaRPr kumimoji="1" lang="zh-CN" altLang="en-US" sz="2800" b="1" dirty="0">
              <a:solidFill>
                <a:srgbClr val="D73030"/>
              </a:solidFill>
              <a:latin typeface="思源宋体 CN Heavy" panose="02020900000000000000" charset="-122"/>
              <a:ea typeface="思源宋体 CN Heavy" panose="02020900000000000000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686435" y="429260"/>
            <a:ext cx="531495" cy="315595"/>
            <a:chOff x="706" y="618"/>
            <a:chExt cx="1032" cy="613"/>
          </a:xfrm>
        </p:grpSpPr>
        <p:sp>
          <p:nvSpPr>
            <p:cNvPr id="2" name="椭圆 1"/>
            <p:cNvSpPr/>
            <p:nvPr/>
          </p:nvSpPr>
          <p:spPr>
            <a:xfrm>
              <a:off x="1126" y="618"/>
              <a:ext cx="613" cy="613"/>
            </a:xfrm>
            <a:prstGeom prst="ellipse">
              <a:avLst/>
            </a:prstGeom>
            <a:solidFill>
              <a:srgbClr val="D73030">
                <a:alpha val="4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kumimoji="1" lang="zh-CN" altLang="en-US">
                <a:solidFill>
                  <a:srgbClr val="D73030"/>
                </a:solidFill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706" y="619"/>
              <a:ext cx="613" cy="613"/>
            </a:xfrm>
            <a:prstGeom prst="ellipse">
              <a:avLst/>
            </a:prstGeom>
            <a:solidFill>
              <a:srgbClr val="D73030">
                <a:alpha val="9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kumimoji="1" lang="zh-CN" altLang="en-US">
                <a:solidFill>
                  <a:srgbClr val="D73030"/>
                </a:solidFill>
              </a:endParaRPr>
            </a:p>
          </p:txBody>
        </p:sp>
      </p:grpSp>
      <p:cxnSp>
        <p:nvCxnSpPr>
          <p:cNvPr id="91" name="直线连接符 11"/>
          <p:cNvCxnSpPr/>
          <p:nvPr/>
        </p:nvCxnSpPr>
        <p:spPr>
          <a:xfrm>
            <a:off x="0" y="989452"/>
            <a:ext cx="12192000" cy="0"/>
          </a:xfrm>
          <a:prstGeom prst="line">
            <a:avLst/>
          </a:prstGeom>
          <a:ln w="25400">
            <a:solidFill>
              <a:srgbClr val="D73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文本框 99"/>
          <p:cNvSpPr txBox="1"/>
          <p:nvPr/>
        </p:nvSpPr>
        <p:spPr>
          <a:xfrm>
            <a:off x="1218565" y="1562100"/>
            <a:ext cx="9879965" cy="335978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408305" fontAlgn="auto">
              <a:lnSpc>
                <a:spcPct val="150000"/>
              </a:lnSpc>
            </a:pPr>
            <a:r>
              <a:rPr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一是建立预先审查制度。把政府信息能否公开、怎样公开、公开范围、公开时限等，作为审查内容，通过预先审查，严格控制不公开事项的范围。</a:t>
            </a:r>
            <a:endParaRPr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408305" fontAlgn="auto">
              <a:lnSpc>
                <a:spcPct val="150000"/>
              </a:lnSpc>
            </a:pPr>
            <a:r>
              <a:rPr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二是建立健全政府信息发布的保密审查机制。明确审查程序和责任人，防止出现因公开不当导致失泄密问题。</a:t>
            </a:r>
            <a:endParaRPr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408305" fontAlgn="auto">
              <a:lnSpc>
                <a:spcPct val="150000"/>
              </a:lnSpc>
            </a:pPr>
            <a:r>
              <a:rPr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三是建立主动公开制度。对应当让社会公众和服务对象广泛知晓或者参与的事项，及时主动向社会公开。2022年，未发生因不履行政务公开义务而发生的责任追究情况。</a:t>
            </a:r>
            <a:endParaRPr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3556000" y="5240338"/>
            <a:ext cx="5080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266700"/>
            <a:r>
              <a:rPr lang="en-US">
                <a:latin typeface="Times New Roman" panose="02020603050405020304" charset="0"/>
                <a:ea typeface="宋体" panose="02010600030101010101" pitchFamily="2" charset="-122"/>
              </a:rPr>
              <a:t> </a:t>
            </a:r>
            <a:endParaRPr lang="en-US" altLang="en-US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E:\ppt\党政\素材\f932a05ac0512db5b26623feec6ff09d5c5a72e75b6bb-bM8kNU.1.jpgf932a05ac0512db5b26623feec6ff09d5c5a72e75b6bb-bM8kNU.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00216" y="327172"/>
            <a:ext cx="44577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kumimoji="1" lang="zh-CN" sz="2800" b="1" dirty="0">
                <a:solidFill>
                  <a:srgbClr val="D7303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二、主动公开政府信息情况</a:t>
            </a:r>
            <a:endParaRPr kumimoji="1" lang="zh-CN" altLang="en-US" sz="2800" b="1" dirty="0">
              <a:solidFill>
                <a:srgbClr val="D73030"/>
              </a:solidFill>
              <a:latin typeface="思源宋体 CN Heavy" panose="02020900000000000000" charset="-122"/>
              <a:ea typeface="思源宋体 CN Heavy" panose="02020900000000000000" charset="-122"/>
            </a:endParaRPr>
          </a:p>
        </p:txBody>
      </p:sp>
      <p:cxnSp>
        <p:nvCxnSpPr>
          <p:cNvPr id="91" name="直线连接符 11"/>
          <p:cNvCxnSpPr/>
          <p:nvPr/>
        </p:nvCxnSpPr>
        <p:spPr>
          <a:xfrm>
            <a:off x="0" y="989452"/>
            <a:ext cx="12192000" cy="0"/>
          </a:xfrm>
          <a:prstGeom prst="line">
            <a:avLst/>
          </a:prstGeom>
          <a:ln w="25400">
            <a:solidFill>
              <a:srgbClr val="D73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文本框 100"/>
          <p:cNvSpPr txBox="1"/>
          <p:nvPr/>
        </p:nvSpPr>
        <p:spPr>
          <a:xfrm>
            <a:off x="3556000" y="5240338"/>
            <a:ext cx="5080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266700"/>
            <a:r>
              <a:rPr lang="en-US">
                <a:latin typeface="Times New Roman" panose="02020603050405020304" charset="0"/>
                <a:ea typeface="宋体" panose="02010600030101010101" pitchFamily="2" charset="-122"/>
              </a:rPr>
              <a:t> </a:t>
            </a:r>
            <a:endParaRPr lang="en-US" altLang="en-US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3" name="图片 2" descr="C:\Users\Administrator\Desktop\1675752273183.png167575227318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98675" y="1270318"/>
            <a:ext cx="7908290" cy="432435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PP_MARK_KEY" val="a0352c42-d612-417d-85e4-e7163a48fd03"/>
  <p:tag name="COMMONDATA" val="eyJjb3VudCI6NiwiaGRpZCI6ImE3MDMwMTAyN2RjMThiMTVhYmM5NjM4NzU5ZWI3NTFiIiwidXNlckNvdW50Ijo1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宋体 CN Light"/>
        <a:ea typeface=""/>
        <a:cs typeface=""/>
        <a:font script="Jpan" typeface="ＭＳ Ｐゴシック"/>
        <a:font script="Hang" typeface="맑은 고딕"/>
        <a:font script="Hans" typeface="思源宋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宋体 CN Light"/>
        <a:ea typeface=""/>
        <a:cs typeface=""/>
        <a:font script="Jpan" typeface="ＭＳ Ｐゴシック"/>
        <a:font script="Hang" typeface="맑은 고딕"/>
        <a:font script="Hans" typeface="思源宋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宋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宋体 CN Light"/>
        <a:ea typeface=""/>
        <a:cs typeface=""/>
        <a:font script="Jpan" typeface="ＭＳ Ｐゴシック"/>
        <a:font script="Hang" typeface="맑은 고딕"/>
        <a:font script="Hans" typeface="思源宋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宋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宋体 CN Light"/>
        <a:ea typeface=""/>
        <a:cs typeface=""/>
        <a:font script="Jpan" typeface="ＭＳ Ｐゴシック"/>
        <a:font script="Hang" typeface="맑은 고딕"/>
        <a:font script="Hans" typeface="思源宋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1837</Words>
  <Application>WPS 演示</Application>
  <PresentationFormat>宽屏</PresentationFormat>
  <Paragraphs>73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3" baseType="lpstr">
      <vt:lpstr>Arial</vt:lpstr>
      <vt:lpstr>宋体</vt:lpstr>
      <vt:lpstr>Wingdings</vt:lpstr>
      <vt:lpstr>思源宋体 CN Light</vt:lpstr>
      <vt:lpstr>思源宋体 CN Heavy</vt:lpstr>
      <vt:lpstr>Times New Roman</vt:lpstr>
      <vt:lpstr>微软雅黑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慧子同学</cp:lastModifiedBy>
  <cp:revision>14</cp:revision>
  <dcterms:created xsi:type="dcterms:W3CDTF">2022-11-22T12:05:00Z</dcterms:created>
  <dcterms:modified xsi:type="dcterms:W3CDTF">2023-02-07T06:48:34Z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1914BF42390C4208A888C1B7980E6699</vt:lpwstr>
  </property>
  <property fmtid="{D5CDD505-2E9C-101B-9397-08002B2CF9AE}" pid="3" name="KSOProductBuildVer">
    <vt:lpwstr>2052-11.1.0.13703</vt:lpwstr>
  </property>
  <property fmtid="{D5CDD505-2E9C-101B-9397-08002B2CF9AE}" pid="4" name="KSOTemplateUUID">
    <vt:lpwstr>v1.0_mb_S2gc8i3Fce5OqGCbl2SVbA==</vt:lpwstr>
  </property>
</Properties>
</file>