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56" r:id="rId3"/>
    <p:sldId id="258" r:id="rId4"/>
    <p:sldId id="264" r:id="rId6"/>
    <p:sldId id="265" r:id="rId7"/>
    <p:sldId id="268" r:id="rId8"/>
    <p:sldId id="286" r:id="rId9"/>
    <p:sldId id="287" r:id="rId10"/>
    <p:sldId id="288" r:id="rId11"/>
    <p:sldId id="289" r:id="rId12"/>
    <p:sldId id="290" r:id="rId13"/>
  </p:sldIdLst>
  <p:sldSz cx="12192000" cy="6858000"/>
  <p:notesSz cx="6858000" cy="9144000"/>
  <p:embeddedFontLst>
    <p:embeddedFont>
      <p:font typeface="汉仪旗黑-55简" panose="00020600040101010101" charset="-128"/>
      <p:regular r:id="rId17"/>
    </p:embeddedFont>
    <p:embeddedFont>
      <p:font typeface="汉仪旗黑-55简" panose="00020600040101010101" charset="-122"/>
      <p:regular r:id="rId18"/>
    </p:embeddedFont>
    <p:embeddedFont>
      <p:font typeface="汉仪君黑-45简" panose="020B0604020202020204" charset="-122"/>
      <p:regular r:id="rId19"/>
    </p:embeddedFont>
    <p:embeddedFont>
      <p:font typeface="微软雅黑" panose="020B0503020204020204" charset="-122"/>
      <p:regular r:id="rId20"/>
    </p:embeddedFont>
    <p:embeddedFont>
      <p:font typeface="Calibri" panose="020F0502020204030204" charset="0"/>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3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25D"/>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8"/>
        <p:guide pos="384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86.xml"/><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image" Target="../media/image3.svg"/><Relationship Id="rId6" Type="http://schemas.openxmlformats.org/officeDocument/2006/relationships/image" Target="../media/image2.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79.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70.xml"/><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image" Target="../media/image3.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image" Target="../media/image3.sv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3.sv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3.sv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image" Target="../media/image3.sv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8" name="文本框 17"/>
          <p:cNvSpPr txBox="1"/>
          <p:nvPr/>
        </p:nvSpPr>
        <p:spPr>
          <a:xfrm>
            <a:off x="1814830" y="814705"/>
            <a:ext cx="8458200" cy="3398520"/>
          </a:xfrm>
          <a:prstGeom prst="rect">
            <a:avLst/>
          </a:prstGeom>
          <a:noFill/>
        </p:spPr>
        <p:txBody>
          <a:bodyPr wrap="none" rtlCol="0">
            <a:noAutofit/>
          </a:bodyPr>
          <a:p>
            <a:pPr algn="ctr"/>
            <a:r>
              <a:rPr lang="zh-CN" altLang="en-US" sz="4000">
                <a:solidFill>
                  <a:srgbClr val="00325D"/>
                </a:solidFill>
                <a:effectLst/>
                <a:latin typeface="汉仪旗黑-55简" panose="00020600040101010101" charset="-128"/>
                <a:ea typeface="汉仪旗黑-55简" panose="00020600040101010101" charset="-128"/>
              </a:rPr>
              <a:t>泗水县高峪镇人民政府</a:t>
            </a:r>
            <a:endParaRPr lang="zh-CN" altLang="en-US" sz="4000">
              <a:solidFill>
                <a:srgbClr val="00325D"/>
              </a:solidFill>
              <a:effectLst/>
              <a:latin typeface="汉仪旗黑-55简" panose="00020600040101010101" charset="-128"/>
              <a:ea typeface="汉仪旗黑-55简" panose="00020600040101010101" charset="-128"/>
            </a:endParaRPr>
          </a:p>
          <a:p>
            <a:pPr algn="ctr"/>
            <a:r>
              <a:rPr lang="zh-CN" altLang="en-US" sz="4000">
                <a:solidFill>
                  <a:srgbClr val="00325D"/>
                </a:solidFill>
                <a:effectLst/>
                <a:latin typeface="汉仪旗黑-55简" panose="00020600040101010101" charset="-128"/>
                <a:ea typeface="汉仪旗黑-55简" panose="00020600040101010101" charset="-128"/>
              </a:rPr>
              <a:t>2022年政府信息公开</a:t>
            </a:r>
            <a:endParaRPr lang="zh-CN" altLang="en-US" sz="4000">
              <a:solidFill>
                <a:srgbClr val="00325D"/>
              </a:solidFill>
              <a:effectLst/>
              <a:latin typeface="汉仪旗黑-55简" panose="00020600040101010101" charset="-128"/>
              <a:ea typeface="汉仪旗黑-55简" panose="00020600040101010101" charset="-128"/>
            </a:endParaRPr>
          </a:p>
          <a:p>
            <a:pPr algn="ctr"/>
            <a:r>
              <a:rPr lang="zh-CN" altLang="en-US" sz="4000">
                <a:solidFill>
                  <a:srgbClr val="00325D"/>
                </a:solidFill>
                <a:effectLst/>
                <a:latin typeface="汉仪旗黑-55简" panose="00020600040101010101" charset="-128"/>
                <a:ea typeface="汉仪旗黑-55简" panose="00020600040101010101" charset="-128"/>
              </a:rPr>
              <a:t>工作年度报告</a:t>
            </a:r>
            <a:endParaRPr lang="zh-CN" altLang="en-US" sz="4000">
              <a:solidFill>
                <a:srgbClr val="00325D"/>
              </a:solidFill>
              <a:effectLst/>
              <a:latin typeface="汉仪旗黑-55简" panose="00020600040101010101" charset="-128"/>
              <a:ea typeface="汉仪旗黑-55简" panose="00020600040101010101" charset="-128"/>
            </a:endParaRPr>
          </a:p>
        </p:txBody>
      </p:sp>
      <p:sp>
        <p:nvSpPr>
          <p:cNvPr id="56" name="文本框 55"/>
          <p:cNvSpPr txBox="1"/>
          <p:nvPr/>
        </p:nvSpPr>
        <p:spPr>
          <a:xfrm>
            <a:off x="3546475" y="6250305"/>
            <a:ext cx="4742815" cy="607695"/>
          </a:xfrm>
          <a:prstGeom prst="rect">
            <a:avLst/>
          </a:prstGeom>
          <a:noFill/>
        </p:spPr>
        <p:txBody>
          <a:bodyPr wrap="square" rtlCol="0">
            <a:spAutoFit/>
          </a:bodyPr>
          <a:p>
            <a:pPr algn="ctr">
              <a:lnSpc>
                <a:spcPct val="120000"/>
              </a:lnSpc>
            </a:pPr>
            <a:r>
              <a:rPr lang="zh-CN" sz="2800" dirty="0">
                <a:solidFill>
                  <a:schemeClr val="bg1"/>
                </a:solidFill>
                <a:latin typeface="汉仪旗黑-55简" panose="00020600040101010101" charset="-122"/>
                <a:ea typeface="汉仪旗黑-55简" panose="00020600040101010101" charset="-122"/>
                <a:cs typeface="汉仪旗黑-55简" panose="00020600040101010101" charset="-128"/>
              </a:rPr>
              <a:t>泗水县高峪镇人民政府</a:t>
            </a:r>
            <a:endParaRPr lang="zh-CN" sz="2800" dirty="0">
              <a:solidFill>
                <a:schemeClr val="bg1"/>
              </a:solidFill>
              <a:latin typeface="汉仪旗黑-55简" panose="00020600040101010101" charset="-122"/>
              <a:ea typeface="汉仪旗黑-55简" panose="00020600040101010101" charset="-122"/>
              <a:cs typeface="汉仪旗黑-55简" panose="00020600040101010101" charset="-128"/>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custDataLst>
              <p:tags r:id="rId2"/>
            </p:custDataLst>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3"/>
            </p:custDataLst>
          </p:nvPr>
        </p:nvSpPr>
        <p:spPr>
          <a:xfrm>
            <a:off x="3886835" y="584200"/>
            <a:ext cx="6734810"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六、其他需要报告的事项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custDataLst>
              <p:tags r:id="rId4"/>
            </p:custDataLst>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6522720" y="4581525"/>
            <a:ext cx="723265" cy="723265"/>
          </a:xfrm>
          <a:prstGeom prst="rect">
            <a:avLst/>
          </a:prstGeom>
        </p:spPr>
      </p:pic>
      <p:sp>
        <p:nvSpPr>
          <p:cNvPr id="40" name="文本框 39"/>
          <p:cNvSpPr txBox="1"/>
          <p:nvPr>
            <p:custDataLst>
              <p:tags r:id="rId8"/>
            </p:custDataLst>
          </p:nvPr>
        </p:nvSpPr>
        <p:spPr>
          <a:xfrm>
            <a:off x="153035" y="935990"/>
            <a:ext cx="11886565" cy="5857240"/>
          </a:xfrm>
          <a:prstGeom prst="rect">
            <a:avLst/>
          </a:prstGeom>
          <a:noFill/>
        </p:spPr>
        <p:txBody>
          <a:bodyPr wrap="square" rtlCol="0">
            <a:noAutofit/>
          </a:bodyPr>
          <a:p>
            <a:pPr>
              <a:lnSpc>
                <a:spcPct val="130000"/>
              </a:lnSpc>
              <a:spcBef>
                <a:spcPts val="0"/>
              </a:spcBef>
              <a:spcAft>
                <a:spcPts val="0"/>
              </a:spcAft>
            </a:pPr>
            <a:r>
              <a:rPr lang="en-US" sz="1200">
                <a:solidFill>
                  <a:schemeClr val="tx1"/>
                </a:solidFill>
                <a:latin typeface="汉仪君黑-45简" panose="020B0604020202020204" charset="-122"/>
                <a:ea typeface="汉仪君黑-45简" panose="020B0604020202020204" charset="-122"/>
                <a:cs typeface="汉仪君黑-45简" panose="020B0604020202020204" charset="-122"/>
                <a:sym typeface="+mn-ea"/>
              </a:rPr>
              <a:t> </a:t>
            </a:r>
            <a:r>
              <a:rPr lang="en-US" sz="1400">
                <a:solidFill>
                  <a:schemeClr val="tx1"/>
                </a:solidFill>
                <a:latin typeface="汉仪君黑-45简" panose="020B0604020202020204" charset="-122"/>
                <a:ea typeface="汉仪君黑-45简" panose="020B0604020202020204" charset="-122"/>
                <a:cs typeface="汉仪君黑-45简" panose="020B0604020202020204" charset="-122"/>
                <a:sym typeface="+mn-ea"/>
              </a:rPr>
              <a:t>  </a:t>
            </a:r>
            <a:r>
              <a:rPr lang="zh-CN" altLang="en-US">
                <a:solidFill>
                  <a:schemeClr val="tx1"/>
                </a:solidFill>
                <a:latin typeface="汉仪旗黑-55简" panose="00020600040101010101" charset="-128"/>
                <a:ea typeface="汉仪旗黑-55简" panose="00020600040101010101" charset="-128"/>
                <a:cs typeface="汉仪旗黑-55简" panose="00020600040101010101" charset="-128"/>
                <a:sym typeface="+mn-ea"/>
              </a:rPr>
              <a:t>（一）依据《政府信息公开信息处理费管理办法》收取信息处理费的情况</a:t>
            </a:r>
            <a:endParaRPr lang="zh-CN" altLang="en-US">
              <a:solidFill>
                <a:schemeClr val="tx1"/>
              </a:solidFill>
              <a:latin typeface="汉仪旗黑-55简" panose="00020600040101010101" charset="-128"/>
              <a:ea typeface="汉仪旗黑-55简" panose="00020600040101010101" charset="-128"/>
              <a:cs typeface="汉仪旗黑-55简" panose="00020600040101010101" charset="-128"/>
              <a:sym typeface="+mn-ea"/>
            </a:endParaRPr>
          </a:p>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2022 年，高峪镇在开展政务公开工作中，未收取任何信息处理费。  </a:t>
            </a:r>
            <a:endPar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altLang="zh-CN">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a:solidFill>
                  <a:schemeClr val="tx1"/>
                </a:solidFill>
                <a:latin typeface="汉仪旗黑-55简" panose="00020600040101010101" charset="-128"/>
                <a:ea typeface="汉仪旗黑-55简" panose="00020600040101010101" charset="-128"/>
                <a:cs typeface="汉仪旗黑-55简" panose="00020600040101010101" charset="-128"/>
                <a:sym typeface="+mn-ea"/>
              </a:rPr>
              <a:t>（二）落实上级年度政务公开工作要点情况</a:t>
            </a:r>
            <a:endParaRPr lang="zh-CN" altLang="en-US">
              <a:solidFill>
                <a:schemeClr val="tx1"/>
              </a:solidFill>
              <a:latin typeface="汉仪旗黑-55简" panose="00020600040101010101" charset="-128"/>
              <a:ea typeface="汉仪旗黑-55简" panose="00020600040101010101" charset="-128"/>
              <a:cs typeface="汉仪旗黑-55简" panose="00020600040101010101" charset="-128"/>
              <a:sym typeface="+mn-ea"/>
            </a:endParaRPr>
          </a:p>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我镇高度重视政府政务公开工作，将政府政务公开工作作为政府的一项重要工作内容来抓，成立了由党委副书记为组长、党政办主任为副组长、各科室部门负责人为小组成员的政务公开工作领导小组，并指定具体工作人员负责相关日常工作。以建设法治政府、服务型政府为目标，加强对镇机关各部门信息公开工作的领导和督察指导，进一步强化全体干部职工的责任意识、服务意识、公仆意识和依法履行职责的法治意识，促进全体干部职工依法办事，正确履职，提高工作水平和工作效率，切实将政府信息公开工作具体化、规范化、常态化。</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altLang="zh-CN" sz="1200">
                <a:latin typeface="汉仪旗黑-55简" panose="00020600040101010101" charset="-128"/>
                <a:ea typeface="汉仪旗黑-55简" panose="00020600040101010101" charset="-128"/>
                <a:cs typeface="汉仪旗黑-55简" panose="00020600040101010101" charset="-128"/>
                <a:sym typeface="+mn-ea"/>
              </a:rPr>
              <a:t> </a:t>
            </a:r>
            <a:r>
              <a:rPr lang="zh-CN" altLang="en-US">
                <a:latin typeface="汉仪旗黑-55简" panose="00020600040101010101" charset="-128"/>
                <a:ea typeface="汉仪旗黑-55简" panose="00020600040101010101" charset="-128"/>
                <a:cs typeface="汉仪旗黑-55简" panose="00020600040101010101" charset="-128"/>
                <a:sym typeface="+mn-ea"/>
              </a:rPr>
              <a:t> （三）人大代表建议和政协提案办理结果公开情况</a:t>
            </a:r>
            <a:endParaRPr lang="zh-CN" altLang="en-US">
              <a:latin typeface="汉仪旗黑-55简" panose="00020600040101010101" charset="-128"/>
              <a:ea typeface="汉仪旗黑-55简" panose="00020600040101010101" charset="-128"/>
              <a:cs typeface="汉仪旗黑-55简" panose="00020600040101010101" charset="-128"/>
              <a:sym typeface="+mn-ea"/>
            </a:endParaRPr>
          </a:p>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2022年高峪镇人民政府未承办人大代表建议及政协提案。</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altLang="zh-CN">
                <a:latin typeface="汉仪旗黑-55简" panose="00020600040101010101" charset="-128"/>
                <a:ea typeface="汉仪旗黑-55简" panose="00020600040101010101" charset="-128"/>
                <a:cs typeface="汉仪旗黑-55简" panose="00020600040101010101" charset="-128"/>
                <a:sym typeface="+mn-ea"/>
              </a:rPr>
              <a:t> </a:t>
            </a:r>
            <a:r>
              <a:rPr lang="zh-CN" altLang="en-US">
                <a:latin typeface="汉仪旗黑-55简" panose="00020600040101010101" charset="-128"/>
                <a:ea typeface="汉仪旗黑-55简" panose="00020600040101010101" charset="-128"/>
                <a:cs typeface="汉仪旗黑-55简" panose="00020600040101010101" charset="-128"/>
                <a:sym typeface="+mn-ea"/>
              </a:rPr>
              <a:t>（四）年度政务公开工作创新情况</a:t>
            </a:r>
            <a:endParaRPr lang="zh-CN" altLang="en-US">
              <a:latin typeface="汉仪旗黑-55简" panose="00020600040101010101" charset="-128"/>
              <a:ea typeface="汉仪旗黑-55简" panose="00020600040101010101" charset="-128"/>
              <a:cs typeface="汉仪旗黑-55简" panose="00020600040101010101" charset="-128"/>
              <a:sym typeface="+mn-ea"/>
            </a:endParaRPr>
          </a:p>
          <a:p>
            <a:pPr algn="l">
              <a:lnSpc>
                <a:spcPct val="130000"/>
              </a:lnSpc>
              <a:spcBef>
                <a:spcPts val="0"/>
              </a:spcBef>
              <a:spcAft>
                <a:spcPts val="0"/>
              </a:spcAft>
              <a:buClrTx/>
              <a:buSzTx/>
              <a:buFontTx/>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一是坚持在创新中求发展。充分发挥互联网传播快、效率高、受众广的优势，利用微信群、政务公开网站、新媒体，加大信息公开力度，不断增强政府工作透明度，切实保障群众对政府工作的知情权。</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gn="l">
              <a:lnSpc>
                <a:spcPct val="130000"/>
              </a:lnSpc>
              <a:spcBef>
                <a:spcPts val="0"/>
              </a:spcBef>
              <a:spcAft>
                <a:spcPts val="0"/>
              </a:spcAft>
              <a:buClrTx/>
              <a:buSzTx/>
              <a:buFontTx/>
            </a:pP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二是坚持在探索中求规范。定期召开政务公开专题会，研究部署政务公开工作，编制政务公开目录，积极推进行政权力公开透明运行。</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gn="l">
              <a:lnSpc>
                <a:spcPct val="130000"/>
              </a:lnSpc>
              <a:spcBef>
                <a:spcPts val="0"/>
              </a:spcBef>
              <a:spcAft>
                <a:spcPts val="0"/>
              </a:spcAft>
              <a:buClrTx/>
              <a:buSzTx/>
              <a:buFontTx/>
            </a:pP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三是坚持加强政策解读，提高便民效果。积极主动做好政策解读与回应关切。围绕统筹疫情防控和经济社会发展以及群众关切的医疗、卫生、养老等热点、办事创业的痛点难点，正面回应群众疑虑，推动解决实际问题。</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gn="l">
              <a:lnSpc>
                <a:spcPct val="130000"/>
              </a:lnSpc>
              <a:spcBef>
                <a:spcPts val="0"/>
              </a:spcBef>
              <a:spcAft>
                <a:spcPts val="0"/>
              </a:spcAft>
              <a:buClrTx/>
              <a:buSzTx/>
              <a:buFontTx/>
            </a:pPr>
            <a:r>
              <a:rPr lang="zh-CN" altLang="en-US">
                <a:latin typeface="汉仪旗黑-55简" panose="00020600040101010101" charset="-128"/>
                <a:ea typeface="汉仪旗黑-55简" panose="00020600040101010101" charset="-128"/>
                <a:cs typeface="汉仪旗黑-55简" panose="00020600040101010101" charset="-128"/>
                <a:sym typeface="+mn-ea"/>
              </a:rPr>
              <a:t>（五）无政府信息公开工作年度报告数据统计需要说明的事项。</a:t>
            </a:r>
            <a:endParaRPr lang="zh-CN" altLang="en-US">
              <a:latin typeface="汉仪旗黑-55简" panose="00020600040101010101" charset="-128"/>
              <a:ea typeface="汉仪旗黑-55简" panose="00020600040101010101" charset="-128"/>
              <a:cs typeface="汉仪旗黑-55简" panose="00020600040101010101" charset="-128"/>
              <a:sym typeface="+mn-ea"/>
            </a:endParaRPr>
          </a:p>
          <a:p>
            <a:pPr algn="l">
              <a:lnSpc>
                <a:spcPct val="130000"/>
              </a:lnSpc>
              <a:spcBef>
                <a:spcPts val="0"/>
              </a:spcBef>
              <a:spcAft>
                <a:spcPts val="0"/>
              </a:spcAft>
              <a:buClrTx/>
              <a:buSzTx/>
              <a:buFontTx/>
            </a:pPr>
            <a:r>
              <a:rPr lang="zh-CN" altLang="en-US">
                <a:latin typeface="汉仪旗黑-55简" panose="00020600040101010101" charset="-128"/>
                <a:ea typeface="汉仪旗黑-55简" panose="00020600040101010101" charset="-128"/>
                <a:cs typeface="汉仪旗黑-55简" panose="00020600040101010101" charset="-128"/>
                <a:sym typeface="+mn-ea"/>
              </a:rPr>
              <a:t>（六）无其他需要报告的事项。</a:t>
            </a:r>
            <a:endParaRPr lang="zh-CN" altLang="en-US">
              <a:latin typeface="汉仪旗黑-55简" panose="00020600040101010101" charset="-128"/>
              <a:ea typeface="汉仪旗黑-55简" panose="00020600040101010101" charset="-128"/>
              <a:cs typeface="汉仪旗黑-55简" panose="00020600040101010101" charset="-128"/>
              <a:sym typeface="+mn-ea"/>
            </a:endParaRPr>
          </a:p>
          <a:p>
            <a:pPr algn="l">
              <a:lnSpc>
                <a:spcPct val="130000"/>
              </a:lnSpc>
              <a:spcBef>
                <a:spcPts val="0"/>
              </a:spcBef>
              <a:spcAft>
                <a:spcPts val="0"/>
              </a:spcAft>
              <a:buClrTx/>
              <a:buSzTx/>
              <a:buFontTx/>
            </a:pPr>
            <a:r>
              <a:rPr lang="zh-CN" altLang="en-US">
                <a:latin typeface="汉仪旗黑-55简" panose="00020600040101010101" charset="-128"/>
                <a:ea typeface="汉仪旗黑-55简" panose="00020600040101010101" charset="-128"/>
                <a:cs typeface="汉仪旗黑-55简" panose="00020600040101010101" charset="-128"/>
                <a:sym typeface="+mn-ea"/>
              </a:rPr>
              <a:t>（七）无其他有关文件专门要求通过政府信息公开工作年度报告予以报告的事项。</a:t>
            </a:r>
            <a:endParaRPr lang="zh-CN" altLang="en-US">
              <a:latin typeface="汉仪旗黑-55简" panose="00020600040101010101" charset="-128"/>
              <a:ea typeface="汉仪旗黑-55简" panose="00020600040101010101" charset="-128"/>
              <a:cs typeface="汉仪旗黑-55简" panose="00020600040101010101" charset="-128"/>
              <a:sym typeface="+mn-ea"/>
            </a:endParaRPr>
          </a:p>
          <a:p>
            <a:pPr algn="l">
              <a:lnSpc>
                <a:spcPct val="130000"/>
              </a:lnSpc>
              <a:spcBef>
                <a:spcPts val="0"/>
              </a:spcBef>
              <a:spcAft>
                <a:spcPts val="0"/>
              </a:spcAft>
              <a:buClrTx/>
              <a:buSzTx/>
              <a:buFontTx/>
            </a:pP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endPar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0" grpId="0"/>
      <p:bldP spid="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47"/>
          <p:cNvSpPr/>
          <p:nvPr/>
        </p:nvSpPr>
        <p:spPr>
          <a:xfrm>
            <a:off x="26035" y="20955"/>
            <a:ext cx="4838700" cy="2992755"/>
          </a:xfrm>
          <a:custGeom>
            <a:avLst/>
            <a:gdLst/>
            <a:ahLst/>
            <a:cxnLst>
              <a:cxn ang="3">
                <a:pos x="hc" y="t"/>
              </a:cxn>
              <a:cxn ang="cd2">
                <a:pos x="l" y="vc"/>
              </a:cxn>
              <a:cxn ang="cd4">
                <a:pos x="hc" y="b"/>
              </a:cxn>
              <a:cxn ang="0">
                <a:pos x="r" y="vc"/>
              </a:cxn>
            </a:cxnLst>
            <a:rect l="l" t="t" r="r" b="b"/>
            <a:pathLst>
              <a:path w="8342" h="5161">
                <a:moveTo>
                  <a:pt x="151" y="0"/>
                </a:moveTo>
                <a:cubicBezTo>
                  <a:pt x="212" y="108"/>
                  <a:pt x="344" y="480"/>
                  <a:pt x="333" y="900"/>
                </a:cubicBezTo>
                <a:cubicBezTo>
                  <a:pt x="340" y="1185"/>
                  <a:pt x="258" y="1720"/>
                  <a:pt x="138" y="2136"/>
                </a:cubicBezTo>
                <a:cubicBezTo>
                  <a:pt x="37" y="2462"/>
                  <a:pt x="-4" y="2904"/>
                  <a:pt x="0" y="3111"/>
                </a:cubicBezTo>
                <a:cubicBezTo>
                  <a:pt x="-10" y="4003"/>
                  <a:pt x="361" y="4723"/>
                  <a:pt x="766" y="4912"/>
                </a:cubicBezTo>
                <a:cubicBezTo>
                  <a:pt x="948" y="5095"/>
                  <a:pt x="1252" y="5168"/>
                  <a:pt x="1406" y="5160"/>
                </a:cubicBezTo>
                <a:cubicBezTo>
                  <a:pt x="3154" y="4827"/>
                  <a:pt x="4186" y="3274"/>
                  <a:pt x="4206" y="3320"/>
                </a:cubicBezTo>
                <a:cubicBezTo>
                  <a:pt x="4268" y="3248"/>
                  <a:pt x="4361" y="3144"/>
                  <a:pt x="4428" y="3073"/>
                </a:cubicBezTo>
                <a:lnTo>
                  <a:pt x="4988" y="2531"/>
                </a:lnTo>
                <a:cubicBezTo>
                  <a:pt x="5394" y="2123"/>
                  <a:pt x="5610" y="1939"/>
                  <a:pt x="5838" y="1743"/>
                </a:cubicBezTo>
                <a:cubicBezTo>
                  <a:pt x="5966" y="1634"/>
                  <a:pt x="6196" y="1432"/>
                  <a:pt x="6376" y="1268"/>
                </a:cubicBezTo>
                <a:cubicBezTo>
                  <a:pt x="6500" y="1166"/>
                  <a:pt x="6607" y="1056"/>
                  <a:pt x="6669" y="995"/>
                </a:cubicBezTo>
                <a:cubicBezTo>
                  <a:pt x="6737" y="925"/>
                  <a:pt x="6801" y="864"/>
                  <a:pt x="6841" y="839"/>
                </a:cubicBezTo>
                <a:cubicBezTo>
                  <a:pt x="6847" y="835"/>
                  <a:pt x="6856" y="829"/>
                  <a:pt x="6860" y="827"/>
                </a:cubicBezTo>
                <a:cubicBezTo>
                  <a:pt x="6906" y="787"/>
                  <a:pt x="6825" y="866"/>
                  <a:pt x="6940" y="759"/>
                </a:cubicBezTo>
                <a:cubicBezTo>
                  <a:pt x="7279" y="412"/>
                  <a:pt x="8013" y="79"/>
                  <a:pt x="8342" y="0"/>
                </a:cubicBezTo>
                <a:lnTo>
                  <a:pt x="151"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49" name="任意多边形 48"/>
          <p:cNvSpPr/>
          <p:nvPr/>
        </p:nvSpPr>
        <p:spPr>
          <a:xfrm>
            <a:off x="26035" y="20955"/>
            <a:ext cx="3906520" cy="2520315"/>
          </a:xfrm>
          <a:custGeom>
            <a:avLst/>
            <a:gdLst>
              <a:gd name="connsiteX0" fmla="*/ 0 w 8331"/>
              <a:gd name="connsiteY0" fmla="*/ 3663 h 5372"/>
              <a:gd name="connsiteX1" fmla="*/ 92 w 8331"/>
              <a:gd name="connsiteY1" fmla="*/ 3603 h 5372"/>
              <a:gd name="connsiteX2" fmla="*/ 810 w 8331"/>
              <a:gd name="connsiteY2" fmla="*/ 3448 h 5372"/>
              <a:gd name="connsiteX3" fmla="*/ 1055 w 8331"/>
              <a:gd name="connsiteY3" fmla="*/ 3516 h 5372"/>
              <a:gd name="connsiteX4" fmla="*/ 1765 w 8331"/>
              <a:gd name="connsiteY4" fmla="*/ 4373 h 5372"/>
              <a:gd name="connsiteX5" fmla="*/ 2976 w 8331"/>
              <a:gd name="connsiteY5" fmla="*/ 5372 h 5372"/>
              <a:gd name="connsiteX6" fmla="*/ 2998 w 8331"/>
              <a:gd name="connsiteY6" fmla="*/ 5371 h 5372"/>
              <a:gd name="connsiteX7" fmla="*/ 3019 w 8331"/>
              <a:gd name="connsiteY7" fmla="*/ 5370 h 5372"/>
              <a:gd name="connsiteX8" fmla="*/ 3040 w 8331"/>
              <a:gd name="connsiteY8" fmla="*/ 5368 h 5372"/>
              <a:gd name="connsiteX9" fmla="*/ 3070 w 8331"/>
              <a:gd name="connsiteY9" fmla="*/ 5369 h 5372"/>
              <a:gd name="connsiteX10" fmla="*/ 3100 w 8331"/>
              <a:gd name="connsiteY10" fmla="*/ 5370 h 5372"/>
              <a:gd name="connsiteX11" fmla="*/ 4064 w 8331"/>
              <a:gd name="connsiteY11" fmla="*/ 4094 h 5372"/>
              <a:gd name="connsiteX12" fmla="*/ 4151 w 8331"/>
              <a:gd name="connsiteY12" fmla="*/ 3496 h 5372"/>
              <a:gd name="connsiteX13" fmla="*/ 4230 w 8331"/>
              <a:gd name="connsiteY13" fmla="*/ 3101 h 5372"/>
              <a:gd name="connsiteX14" fmla="*/ 4455 w 8331"/>
              <a:gd name="connsiteY14" fmla="*/ 2156 h 5372"/>
              <a:gd name="connsiteX15" fmla="*/ 4528 w 8331"/>
              <a:gd name="connsiteY15" fmla="*/ 1837 h 5372"/>
              <a:gd name="connsiteX16" fmla="*/ 4540 w 8331"/>
              <a:gd name="connsiteY16" fmla="*/ 1808 h 5372"/>
              <a:gd name="connsiteX17" fmla="*/ 6452 w 8331"/>
              <a:gd name="connsiteY17" fmla="*/ 360 h 5372"/>
              <a:gd name="connsiteX18" fmla="*/ 6506 w 8331"/>
              <a:gd name="connsiteY18" fmla="*/ 360 h 5372"/>
              <a:gd name="connsiteX19" fmla="*/ 6561 w 8331"/>
              <a:gd name="connsiteY19" fmla="*/ 362 h 5372"/>
              <a:gd name="connsiteX20" fmla="*/ 6616 w 8331"/>
              <a:gd name="connsiteY20" fmla="*/ 365 h 5372"/>
              <a:gd name="connsiteX21" fmla="*/ 6672 w 8331"/>
              <a:gd name="connsiteY21" fmla="*/ 369 h 5372"/>
              <a:gd name="connsiteX22" fmla="*/ 6679 w 8331"/>
              <a:gd name="connsiteY22" fmla="*/ 369 h 5372"/>
              <a:gd name="connsiteX23" fmla="*/ 7062 w 8331"/>
              <a:gd name="connsiteY23" fmla="*/ 377 h 5372"/>
              <a:gd name="connsiteX24" fmla="*/ 7089 w 8331"/>
              <a:gd name="connsiteY24" fmla="*/ 378 h 5372"/>
              <a:gd name="connsiteX25" fmla="*/ 7422 w 8331"/>
              <a:gd name="connsiteY25" fmla="*/ 384 h 5372"/>
              <a:gd name="connsiteX26" fmla="*/ 7440 w 8331"/>
              <a:gd name="connsiteY26" fmla="*/ 384 h 5372"/>
              <a:gd name="connsiteX27" fmla="*/ 7474 w 8331"/>
              <a:gd name="connsiteY27" fmla="*/ 384 h 5372"/>
              <a:gd name="connsiteX28" fmla="*/ 8331 w 8331"/>
              <a:gd name="connsiteY28" fmla="*/ 55 h 5372"/>
              <a:gd name="connsiteX29" fmla="*/ 8331 w 8331"/>
              <a:gd name="connsiteY29" fmla="*/ 49 h 5372"/>
              <a:gd name="connsiteX30" fmla="*/ 8330 w 8331"/>
              <a:gd name="connsiteY30" fmla="*/ 44 h 5372"/>
              <a:gd name="connsiteX31" fmla="*/ 8329 w 8331"/>
              <a:gd name="connsiteY31" fmla="*/ 38 h 5372"/>
              <a:gd name="connsiteX32" fmla="*/ 8328 w 8331"/>
              <a:gd name="connsiteY32" fmla="*/ 33 h 5372"/>
              <a:gd name="connsiteX33" fmla="*/ 8328 w 8331"/>
              <a:gd name="connsiteY33" fmla="*/ 25 h 5372"/>
              <a:gd name="connsiteX34" fmla="*/ 8328 w 8331"/>
              <a:gd name="connsiteY34" fmla="*/ 17 h 5372"/>
              <a:gd name="connsiteX35" fmla="*/ 8327 w 8331"/>
              <a:gd name="connsiteY35" fmla="*/ 9 h 5372"/>
              <a:gd name="connsiteX36" fmla="*/ 8326 w 8331"/>
              <a:gd name="connsiteY36" fmla="*/ 1 h 5372"/>
              <a:gd name="connsiteX37" fmla="*/ 8326 w 8331"/>
              <a:gd name="connsiteY37" fmla="*/ 0 h 5372"/>
              <a:gd name="connsiteX38" fmla="*/ 0 w 8331"/>
              <a:gd name="connsiteY38" fmla="*/ 0 h 5372"/>
              <a:gd name="connsiteX39" fmla="*/ 0 w 8331"/>
              <a:gd name="connsiteY39" fmla="*/ 3663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1" h="5373">
                <a:moveTo>
                  <a:pt x="0" y="3663"/>
                </a:moveTo>
                <a:cubicBezTo>
                  <a:pt x="28" y="3645"/>
                  <a:pt x="91" y="3603"/>
                  <a:pt x="92" y="3603"/>
                </a:cubicBezTo>
                <a:cubicBezTo>
                  <a:pt x="412" y="3406"/>
                  <a:pt x="810" y="3448"/>
                  <a:pt x="810" y="3448"/>
                </a:cubicBezTo>
                <a:cubicBezTo>
                  <a:pt x="892" y="3471"/>
                  <a:pt x="945" y="3464"/>
                  <a:pt x="1055" y="3516"/>
                </a:cubicBezTo>
                <a:cubicBezTo>
                  <a:pt x="1207" y="3594"/>
                  <a:pt x="1487" y="3755"/>
                  <a:pt x="1765" y="4373"/>
                </a:cubicBezTo>
                <a:cubicBezTo>
                  <a:pt x="2018" y="5005"/>
                  <a:pt x="2598" y="5389"/>
                  <a:pt x="2976" y="5372"/>
                </a:cubicBezTo>
                <a:lnTo>
                  <a:pt x="2998" y="5371"/>
                </a:lnTo>
                <a:lnTo>
                  <a:pt x="3019" y="5370"/>
                </a:lnTo>
                <a:lnTo>
                  <a:pt x="3040" y="5368"/>
                </a:lnTo>
                <a:lnTo>
                  <a:pt x="3070" y="5369"/>
                </a:lnTo>
                <a:lnTo>
                  <a:pt x="3100" y="5370"/>
                </a:lnTo>
                <a:cubicBezTo>
                  <a:pt x="3702" y="5386"/>
                  <a:pt x="3971" y="4511"/>
                  <a:pt x="4064" y="4094"/>
                </a:cubicBezTo>
                <a:cubicBezTo>
                  <a:pt x="4131" y="3763"/>
                  <a:pt x="4122" y="3695"/>
                  <a:pt x="4151" y="3496"/>
                </a:cubicBezTo>
                <a:lnTo>
                  <a:pt x="4230" y="3101"/>
                </a:lnTo>
                <a:cubicBezTo>
                  <a:pt x="4312" y="2650"/>
                  <a:pt x="4345" y="2612"/>
                  <a:pt x="4455" y="2156"/>
                </a:cubicBezTo>
                <a:cubicBezTo>
                  <a:pt x="4499" y="2002"/>
                  <a:pt x="4502" y="1897"/>
                  <a:pt x="4528" y="1837"/>
                </a:cubicBezTo>
                <a:cubicBezTo>
                  <a:pt x="4533" y="1825"/>
                  <a:pt x="4539" y="1811"/>
                  <a:pt x="4540" y="1808"/>
                </a:cubicBezTo>
                <a:cubicBezTo>
                  <a:pt x="4693" y="1089"/>
                  <a:pt x="5488" y="341"/>
                  <a:pt x="6452" y="360"/>
                </a:cubicBezTo>
                <a:lnTo>
                  <a:pt x="6506" y="360"/>
                </a:lnTo>
                <a:lnTo>
                  <a:pt x="6561" y="362"/>
                </a:lnTo>
                <a:lnTo>
                  <a:pt x="6616" y="365"/>
                </a:lnTo>
                <a:lnTo>
                  <a:pt x="6672" y="369"/>
                </a:lnTo>
                <a:lnTo>
                  <a:pt x="6679" y="369"/>
                </a:lnTo>
                <a:cubicBezTo>
                  <a:pt x="6800" y="369"/>
                  <a:pt x="6990" y="375"/>
                  <a:pt x="7062" y="377"/>
                </a:cubicBezTo>
                <a:cubicBezTo>
                  <a:pt x="7073" y="377"/>
                  <a:pt x="7087" y="377"/>
                  <a:pt x="7089" y="378"/>
                </a:cubicBezTo>
                <a:cubicBezTo>
                  <a:pt x="7198" y="381"/>
                  <a:pt x="7367" y="384"/>
                  <a:pt x="7422" y="384"/>
                </a:cubicBezTo>
                <a:cubicBezTo>
                  <a:pt x="7430" y="384"/>
                  <a:pt x="7439" y="384"/>
                  <a:pt x="7440" y="384"/>
                </a:cubicBezTo>
                <a:lnTo>
                  <a:pt x="7474" y="384"/>
                </a:lnTo>
                <a:cubicBezTo>
                  <a:pt x="8145" y="384"/>
                  <a:pt x="8339" y="157"/>
                  <a:pt x="8331" y="55"/>
                </a:cubicBezTo>
                <a:lnTo>
                  <a:pt x="8331" y="49"/>
                </a:lnTo>
                <a:lnTo>
                  <a:pt x="8330" y="44"/>
                </a:lnTo>
                <a:lnTo>
                  <a:pt x="8329" y="38"/>
                </a:lnTo>
                <a:lnTo>
                  <a:pt x="8328" y="33"/>
                </a:lnTo>
                <a:lnTo>
                  <a:pt x="8328" y="25"/>
                </a:lnTo>
                <a:lnTo>
                  <a:pt x="8328" y="17"/>
                </a:lnTo>
                <a:lnTo>
                  <a:pt x="8327" y="9"/>
                </a:lnTo>
                <a:lnTo>
                  <a:pt x="8326" y="1"/>
                </a:lnTo>
                <a:lnTo>
                  <a:pt x="8326" y="0"/>
                </a:lnTo>
                <a:lnTo>
                  <a:pt x="0" y="0"/>
                </a:lnTo>
                <a:lnTo>
                  <a:pt x="0" y="3663"/>
                </a:lnTo>
                <a:close/>
              </a:path>
            </a:pathLst>
          </a:cu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50" name="任意多边形 49"/>
          <p:cNvSpPr/>
          <p:nvPr/>
        </p:nvSpPr>
        <p:spPr>
          <a:xfrm>
            <a:off x="9601835" y="4957445"/>
            <a:ext cx="2590165" cy="1900555"/>
          </a:xfrm>
          <a:custGeom>
            <a:avLst/>
            <a:gdLst/>
            <a:ahLst/>
            <a:cxnLst>
              <a:cxn ang="3">
                <a:pos x="hc" y="t"/>
              </a:cxn>
              <a:cxn ang="cd2">
                <a:pos x="l" y="vc"/>
              </a:cxn>
              <a:cxn ang="cd4">
                <a:pos x="hc" y="b"/>
              </a:cxn>
              <a:cxn ang="0">
                <a:pos x="r" y="vc"/>
              </a:cxn>
            </a:cxnLst>
            <a:rect l="l" t="t" r="r" b="b"/>
            <a:pathLst>
              <a:path w="5485" h="4044">
                <a:moveTo>
                  <a:pt x="0" y="4037"/>
                </a:moveTo>
                <a:cubicBezTo>
                  <a:pt x="532" y="1406"/>
                  <a:pt x="3081" y="-124"/>
                  <a:pt x="3559" y="0"/>
                </a:cubicBezTo>
                <a:lnTo>
                  <a:pt x="3591" y="0"/>
                </a:lnTo>
                <a:lnTo>
                  <a:pt x="3715" y="6"/>
                </a:lnTo>
                <a:lnTo>
                  <a:pt x="3749" y="5"/>
                </a:lnTo>
                <a:lnTo>
                  <a:pt x="3783" y="5"/>
                </a:lnTo>
                <a:cubicBezTo>
                  <a:pt x="4501" y="-6"/>
                  <a:pt x="5429" y="992"/>
                  <a:pt x="5480" y="1519"/>
                </a:cubicBezTo>
                <a:lnTo>
                  <a:pt x="5485" y="1541"/>
                </a:lnTo>
                <a:lnTo>
                  <a:pt x="5485" y="4037"/>
                </a:lnTo>
                <a:lnTo>
                  <a:pt x="0" y="403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52" name="任意多边形 51"/>
          <p:cNvSpPr/>
          <p:nvPr/>
        </p:nvSpPr>
        <p:spPr>
          <a:xfrm>
            <a:off x="9090660" y="5235575"/>
            <a:ext cx="3101340" cy="1622425"/>
          </a:xfrm>
          <a:custGeom>
            <a:avLst/>
            <a:gdLst>
              <a:gd name="connsiteX0" fmla="*/ 0 w 7048"/>
              <a:gd name="connsiteY0" fmla="*/ 3698 h 3698"/>
              <a:gd name="connsiteX1" fmla="*/ 3188 w 7048"/>
              <a:gd name="connsiteY1" fmla="*/ 0 h 3698"/>
              <a:gd name="connsiteX2" fmla="*/ 3293 w 7048"/>
              <a:gd name="connsiteY2" fmla="*/ 4 h 3698"/>
              <a:gd name="connsiteX3" fmla="*/ 4791 w 7048"/>
              <a:gd name="connsiteY3" fmla="*/ 1085 h 3698"/>
              <a:gd name="connsiteX4" fmla="*/ 5430 w 7048"/>
              <a:gd name="connsiteY4" fmla="*/ 1784 h 3698"/>
              <a:gd name="connsiteX5" fmla="*/ 5524 w 7048"/>
              <a:gd name="connsiteY5" fmla="*/ 1782 h 3698"/>
              <a:gd name="connsiteX6" fmla="*/ 6708 w 7048"/>
              <a:gd name="connsiteY6" fmla="*/ 1018 h 3698"/>
              <a:gd name="connsiteX7" fmla="*/ 6722 w 7048"/>
              <a:gd name="connsiteY7" fmla="*/ 1006 h 3698"/>
              <a:gd name="connsiteX8" fmla="*/ 6737 w 7048"/>
              <a:gd name="connsiteY8" fmla="*/ 992 h 3698"/>
              <a:gd name="connsiteX9" fmla="*/ 6755 w 7048"/>
              <a:gd name="connsiteY9" fmla="*/ 976 h 3698"/>
              <a:gd name="connsiteX10" fmla="*/ 6773 w 7048"/>
              <a:gd name="connsiteY10" fmla="*/ 961 h 3698"/>
              <a:gd name="connsiteX11" fmla="*/ 6789 w 7048"/>
              <a:gd name="connsiteY11" fmla="*/ 945 h 3698"/>
              <a:gd name="connsiteX12" fmla="*/ 6793 w 7048"/>
              <a:gd name="connsiteY12" fmla="*/ 941 h 3698"/>
              <a:gd name="connsiteX13" fmla="*/ 7048 w 7048"/>
              <a:gd name="connsiteY13" fmla="*/ 716 h 3698"/>
              <a:gd name="connsiteX14" fmla="*/ 7048 w 7048"/>
              <a:gd name="connsiteY14" fmla="*/ 3698 h 3698"/>
              <a:gd name="connsiteX15" fmla="*/ 0 w 7048"/>
              <a:gd name="connsiteY15" fmla="*/ 3698 h 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 h="3698">
                <a:moveTo>
                  <a:pt x="0" y="3698"/>
                </a:moveTo>
                <a:cubicBezTo>
                  <a:pt x="213" y="1107"/>
                  <a:pt x="2537" y="11"/>
                  <a:pt x="3188" y="0"/>
                </a:cubicBezTo>
                <a:lnTo>
                  <a:pt x="3293" y="4"/>
                </a:lnTo>
                <a:cubicBezTo>
                  <a:pt x="3896" y="-17"/>
                  <a:pt x="4685" y="596"/>
                  <a:pt x="4791" y="1085"/>
                </a:cubicBezTo>
                <a:cubicBezTo>
                  <a:pt x="4887" y="1456"/>
                  <a:pt x="5188" y="1796"/>
                  <a:pt x="5430" y="1784"/>
                </a:cubicBezTo>
                <a:lnTo>
                  <a:pt x="5524" y="1782"/>
                </a:lnTo>
                <a:cubicBezTo>
                  <a:pt x="5847" y="1792"/>
                  <a:pt x="6462" y="1237"/>
                  <a:pt x="6708" y="1018"/>
                </a:cubicBezTo>
                <a:lnTo>
                  <a:pt x="6722" y="1006"/>
                </a:lnTo>
                <a:lnTo>
                  <a:pt x="6737" y="992"/>
                </a:lnTo>
                <a:lnTo>
                  <a:pt x="6755" y="976"/>
                </a:lnTo>
                <a:lnTo>
                  <a:pt x="6773" y="961"/>
                </a:lnTo>
                <a:lnTo>
                  <a:pt x="6789" y="945"/>
                </a:lnTo>
                <a:lnTo>
                  <a:pt x="6793" y="941"/>
                </a:lnTo>
                <a:cubicBezTo>
                  <a:pt x="6869" y="868"/>
                  <a:pt x="7028" y="731"/>
                  <a:pt x="7048" y="716"/>
                </a:cubicBezTo>
                <a:lnTo>
                  <a:pt x="7048" y="3698"/>
                </a:lnTo>
                <a:lnTo>
                  <a:pt x="0" y="3698"/>
                </a:lnTo>
                <a:close/>
              </a:path>
            </a:pathLst>
          </a:cu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53" name="文本框 52"/>
          <p:cNvSpPr txBox="1"/>
          <p:nvPr/>
        </p:nvSpPr>
        <p:spPr>
          <a:xfrm>
            <a:off x="1876425" y="3340735"/>
            <a:ext cx="2829560" cy="553085"/>
          </a:xfrm>
          <a:prstGeom prst="rect">
            <a:avLst/>
          </a:prstGeom>
          <a:noFill/>
        </p:spPr>
        <p:txBody>
          <a:bodyPr wrap="square" rtlCol="0">
            <a:spAutoFit/>
          </a:bodyPr>
          <a:p>
            <a:pPr algn="ctr"/>
            <a:r>
              <a:rPr lang="en-US" sz="3000" dirty="0">
                <a:solidFill>
                  <a:srgbClr val="2F4275"/>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CONTENTS</a:t>
            </a:r>
            <a:endParaRPr lang="en-US" sz="3000" dirty="0">
              <a:solidFill>
                <a:srgbClr val="2F4275"/>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4" name="文本框 53"/>
          <p:cNvSpPr txBox="1"/>
          <p:nvPr/>
        </p:nvSpPr>
        <p:spPr>
          <a:xfrm>
            <a:off x="2058670" y="2089150"/>
            <a:ext cx="2464435" cy="1322070"/>
          </a:xfrm>
          <a:prstGeom prst="rect">
            <a:avLst/>
          </a:prstGeom>
          <a:noFill/>
        </p:spPr>
        <p:txBody>
          <a:bodyPr wrap="square" rtlCol="0">
            <a:spAutoFit/>
          </a:bodyPr>
          <a:p>
            <a:pPr algn="ctr"/>
            <a:r>
              <a:rPr lang="zh-CN" altLang="en-US" sz="8000" dirty="0">
                <a:solidFill>
                  <a:srgbClr val="2F4275"/>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目录</a:t>
            </a:r>
            <a:endParaRPr lang="zh-CN" altLang="en-US" sz="8000" dirty="0">
              <a:solidFill>
                <a:srgbClr val="2F4275"/>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6" name="文本框 55"/>
          <p:cNvSpPr txBox="1"/>
          <p:nvPr/>
        </p:nvSpPr>
        <p:spPr>
          <a:xfrm>
            <a:off x="6277603" y="563352"/>
            <a:ext cx="3522987" cy="607695"/>
          </a:xfrm>
          <a:prstGeom prst="rect">
            <a:avLst/>
          </a:prstGeom>
          <a:noFill/>
        </p:spPr>
        <p:txBody>
          <a:bodyPr wrap="square" rtlCol="0">
            <a:spAutoFit/>
          </a:bodyPr>
          <a:p>
            <a:pPr algn="l">
              <a:lnSpc>
                <a:spcPct val="120000"/>
              </a:lnSpc>
            </a:pPr>
            <a:r>
              <a:rPr lang="zh-CN" sz="2800" dirty="0">
                <a:solidFill>
                  <a:srgbClr val="2F4275"/>
                </a:solidFill>
                <a:latin typeface="汉仪旗黑-55简" panose="00020600040101010101" charset="-122"/>
                <a:ea typeface="汉仪旗黑-55简" panose="00020600040101010101" charset="-122"/>
                <a:cs typeface="汉仪旗黑-55简" panose="00020600040101010101" charset="-128"/>
              </a:rPr>
              <a:t>总体情况</a:t>
            </a:r>
            <a:endParaRPr lang="zh-CN" sz="28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57" name="文本框 56"/>
          <p:cNvSpPr txBox="1"/>
          <p:nvPr/>
        </p:nvSpPr>
        <p:spPr>
          <a:xfrm>
            <a:off x="6277610" y="1534160"/>
            <a:ext cx="3832225" cy="607695"/>
          </a:xfrm>
          <a:prstGeom prst="rect">
            <a:avLst/>
          </a:prstGeom>
          <a:noFill/>
        </p:spPr>
        <p:txBody>
          <a:bodyPr wrap="square" rtlCol="0">
            <a:spAutoFit/>
          </a:bodyPr>
          <a:p>
            <a:pPr algn="l">
              <a:lnSpc>
                <a:spcPct val="120000"/>
              </a:lnSpc>
            </a:pPr>
            <a:r>
              <a:rPr lang="zh-CN" sz="2800" dirty="0">
                <a:solidFill>
                  <a:srgbClr val="2F4275"/>
                </a:solidFill>
                <a:latin typeface="汉仪旗黑-55简" panose="00020600040101010101" charset="-122"/>
                <a:ea typeface="汉仪旗黑-55简" panose="00020600040101010101" charset="-122"/>
                <a:cs typeface="汉仪旗黑-55简" panose="00020600040101010101" charset="-128"/>
              </a:rPr>
              <a:t>主动公开政府信息情况</a:t>
            </a:r>
            <a:endParaRPr lang="zh-CN" sz="28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58" name="文本框 57"/>
          <p:cNvSpPr txBox="1"/>
          <p:nvPr/>
        </p:nvSpPr>
        <p:spPr>
          <a:xfrm>
            <a:off x="6277610" y="2599055"/>
            <a:ext cx="5739765" cy="607695"/>
          </a:xfrm>
          <a:prstGeom prst="rect">
            <a:avLst/>
          </a:prstGeom>
          <a:noFill/>
        </p:spPr>
        <p:txBody>
          <a:bodyPr wrap="square" rtlCol="0">
            <a:spAutoFit/>
          </a:bodyPr>
          <a:p>
            <a:pPr algn="l">
              <a:lnSpc>
                <a:spcPct val="120000"/>
              </a:lnSpc>
            </a:pPr>
            <a:r>
              <a:rPr lang="zh-CN" sz="2800" dirty="0">
                <a:solidFill>
                  <a:srgbClr val="2F4275"/>
                </a:solidFill>
                <a:latin typeface="汉仪旗黑-55简" panose="00020600040101010101" charset="-122"/>
                <a:ea typeface="汉仪旗黑-55简" panose="00020600040101010101" charset="-122"/>
                <a:cs typeface="汉仪旗黑-55简" panose="00020600040101010101" charset="-128"/>
              </a:rPr>
              <a:t>收到和处理政府信息公开申请情况</a:t>
            </a:r>
            <a:endParaRPr lang="zh-CN" sz="28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59" name="文本框 58"/>
          <p:cNvSpPr txBox="1"/>
          <p:nvPr/>
        </p:nvSpPr>
        <p:spPr>
          <a:xfrm>
            <a:off x="6277610" y="3653790"/>
            <a:ext cx="5940425" cy="534035"/>
          </a:xfrm>
          <a:prstGeom prst="rect">
            <a:avLst/>
          </a:prstGeom>
          <a:noFill/>
        </p:spPr>
        <p:txBody>
          <a:bodyPr wrap="square" rtlCol="0">
            <a:spAutoFit/>
          </a:bodyPr>
          <a:p>
            <a:pPr algn="l">
              <a:lnSpc>
                <a:spcPct val="120000"/>
              </a:lnSpc>
            </a:pPr>
            <a:r>
              <a:rPr lang="zh-CN" sz="2400" dirty="0">
                <a:solidFill>
                  <a:srgbClr val="2F4275"/>
                </a:solidFill>
                <a:latin typeface="汉仪旗黑-55简" panose="00020600040101010101" charset="-122"/>
                <a:ea typeface="汉仪旗黑-55简" panose="00020600040101010101" charset="-122"/>
                <a:cs typeface="汉仪旗黑-55简" panose="00020600040101010101" charset="-128"/>
              </a:rPr>
              <a:t>政府信息公开行政复议、行政诉讼情况</a:t>
            </a:r>
            <a:endParaRPr lang="zh-CN" sz="24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60" name="菱形 59"/>
          <p:cNvSpPr/>
          <p:nvPr/>
        </p:nvSpPr>
        <p:spPr>
          <a:xfrm>
            <a:off x="5321300" y="515129"/>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61" name="文本框 60"/>
          <p:cNvSpPr txBox="1"/>
          <p:nvPr/>
        </p:nvSpPr>
        <p:spPr>
          <a:xfrm>
            <a:off x="5347335" y="560985"/>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01</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62" name="菱形 61"/>
          <p:cNvSpPr/>
          <p:nvPr/>
        </p:nvSpPr>
        <p:spPr>
          <a:xfrm>
            <a:off x="5321300" y="1465538"/>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63" name="文本框 62"/>
          <p:cNvSpPr txBox="1"/>
          <p:nvPr/>
        </p:nvSpPr>
        <p:spPr>
          <a:xfrm>
            <a:off x="5321300" y="1534254"/>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02</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64" name="菱形 63"/>
          <p:cNvSpPr/>
          <p:nvPr/>
        </p:nvSpPr>
        <p:spPr>
          <a:xfrm>
            <a:off x="5347335" y="2541082"/>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65" name="文本框 64"/>
          <p:cNvSpPr txBox="1"/>
          <p:nvPr/>
        </p:nvSpPr>
        <p:spPr>
          <a:xfrm>
            <a:off x="5347335" y="2626308"/>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03</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66" name="菱形 65"/>
          <p:cNvSpPr/>
          <p:nvPr/>
        </p:nvSpPr>
        <p:spPr>
          <a:xfrm>
            <a:off x="5373370" y="3539214"/>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67" name="文本框 66"/>
          <p:cNvSpPr txBox="1"/>
          <p:nvPr/>
        </p:nvSpPr>
        <p:spPr>
          <a:xfrm>
            <a:off x="5373370" y="3616821"/>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04</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68" name="文本框 67"/>
          <p:cNvSpPr txBox="1"/>
          <p:nvPr/>
        </p:nvSpPr>
        <p:spPr>
          <a:xfrm>
            <a:off x="6277610" y="4634865"/>
            <a:ext cx="5120640" cy="534035"/>
          </a:xfrm>
          <a:prstGeom prst="rect">
            <a:avLst/>
          </a:prstGeom>
          <a:noFill/>
        </p:spPr>
        <p:txBody>
          <a:bodyPr wrap="square" rtlCol="0">
            <a:spAutoFit/>
          </a:bodyPr>
          <a:p>
            <a:pPr algn="l">
              <a:lnSpc>
                <a:spcPct val="120000"/>
              </a:lnSpc>
            </a:pPr>
            <a:r>
              <a:rPr lang="zh-CN" sz="2400" dirty="0">
                <a:solidFill>
                  <a:srgbClr val="2F4275"/>
                </a:solidFill>
                <a:latin typeface="汉仪旗黑-55简" panose="00020600040101010101" charset="-122"/>
                <a:ea typeface="汉仪旗黑-55简" panose="00020600040101010101" charset="-122"/>
                <a:cs typeface="汉仪旗黑-55简" panose="00020600040101010101" charset="-128"/>
              </a:rPr>
              <a:t>存在的主要问题及改进情况</a:t>
            </a:r>
            <a:endParaRPr lang="zh-CN" sz="24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69" name="文本框 68"/>
          <p:cNvSpPr txBox="1"/>
          <p:nvPr/>
        </p:nvSpPr>
        <p:spPr>
          <a:xfrm>
            <a:off x="5347335" y="4710926"/>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04</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70" name="菱形 69"/>
          <p:cNvSpPr/>
          <p:nvPr/>
        </p:nvSpPr>
        <p:spPr>
          <a:xfrm>
            <a:off x="5399405" y="4567699"/>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71" name="文本框 70"/>
          <p:cNvSpPr txBox="1"/>
          <p:nvPr/>
        </p:nvSpPr>
        <p:spPr>
          <a:xfrm>
            <a:off x="5399405" y="4652506"/>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05</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2" name="文本框 1"/>
          <p:cNvSpPr txBox="1"/>
          <p:nvPr>
            <p:custDataLst>
              <p:tags r:id="rId1"/>
            </p:custDataLst>
          </p:nvPr>
        </p:nvSpPr>
        <p:spPr>
          <a:xfrm>
            <a:off x="6303645" y="5501005"/>
            <a:ext cx="5120640" cy="534035"/>
          </a:xfrm>
          <a:prstGeom prst="rect">
            <a:avLst/>
          </a:prstGeom>
          <a:noFill/>
        </p:spPr>
        <p:txBody>
          <a:bodyPr wrap="square" rtlCol="0">
            <a:spAutoFit/>
          </a:bodyPr>
          <a:p>
            <a:pPr algn="l">
              <a:lnSpc>
                <a:spcPct val="120000"/>
              </a:lnSpc>
            </a:pPr>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sym typeface="+mn-ea"/>
              </a:rPr>
              <a:t>其他需要报告的事项</a:t>
            </a:r>
            <a:endParaRPr lang="zh-CN" sz="2400" dirty="0">
              <a:solidFill>
                <a:srgbClr val="2F4275"/>
              </a:solidFill>
              <a:latin typeface="汉仪旗黑-55简" panose="00020600040101010101" charset="-122"/>
              <a:ea typeface="汉仪旗黑-55简" panose="00020600040101010101" charset="-122"/>
              <a:cs typeface="汉仪旗黑-55简" panose="00020600040101010101" charset="-128"/>
            </a:endParaRPr>
          </a:p>
        </p:txBody>
      </p:sp>
      <p:sp>
        <p:nvSpPr>
          <p:cNvPr id="3" name="文本框 2"/>
          <p:cNvSpPr txBox="1"/>
          <p:nvPr>
            <p:custDataLst>
              <p:tags r:id="rId2"/>
            </p:custDataLst>
          </p:nvPr>
        </p:nvSpPr>
        <p:spPr>
          <a:xfrm>
            <a:off x="5425440" y="5518646"/>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05</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
        <p:nvSpPr>
          <p:cNvPr id="4" name="菱形 3"/>
          <p:cNvSpPr/>
          <p:nvPr>
            <p:custDataLst>
              <p:tags r:id="rId3"/>
            </p:custDataLst>
          </p:nvPr>
        </p:nvSpPr>
        <p:spPr>
          <a:xfrm>
            <a:off x="5425440" y="5379229"/>
            <a:ext cx="778786" cy="778786"/>
          </a:xfrm>
          <a:prstGeom prst="diamond">
            <a:avLst/>
          </a:pr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55简" panose="00020600040101010101" charset="-128"/>
            </a:endParaRPr>
          </a:p>
        </p:txBody>
      </p:sp>
      <p:sp>
        <p:nvSpPr>
          <p:cNvPr id="5" name="文本框 4"/>
          <p:cNvSpPr txBox="1"/>
          <p:nvPr>
            <p:custDataLst>
              <p:tags r:id="rId4"/>
            </p:custDataLst>
          </p:nvPr>
        </p:nvSpPr>
        <p:spPr>
          <a:xfrm>
            <a:off x="5425440" y="5427206"/>
            <a:ext cx="752699" cy="607695"/>
          </a:xfrm>
          <a:prstGeom prst="rect">
            <a:avLst/>
          </a:prstGeom>
          <a:noFill/>
        </p:spPr>
        <p:txBody>
          <a:bodyPr wrap="square" rtlCol="0">
            <a:spAutoFit/>
          </a:bodyPr>
          <a:p>
            <a:pPr algn="ctr">
              <a:lnSpc>
                <a:spcPct val="120000"/>
              </a:lnSpc>
            </a:pPr>
            <a:r>
              <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rPr>
              <a:t>05</a:t>
            </a:r>
            <a:endParaRPr lang="en-US" altLang="zh-CN" sz="2800" dirty="0">
              <a:solidFill>
                <a:schemeClr val="bg1"/>
              </a:solidFill>
              <a:latin typeface="汉仪旗黑-55简" panose="00020600040101010101" charset="-122"/>
              <a:ea typeface="汉仪旗黑-55简" panose="00020600040101010101" charset="-122"/>
              <a:cs typeface="汉仪旗黑-55简" panose="00020600040101010101" charset="-128"/>
              <a:sym typeface="汉仪旗黑-55简" panose="0002060004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688715" y="2827020"/>
            <a:ext cx="4812030" cy="1014730"/>
          </a:xfrm>
          <a:prstGeom prst="rect">
            <a:avLst/>
          </a:prstGeom>
          <a:noFill/>
        </p:spPr>
        <p:txBody>
          <a:bodyPr wrap="square" rtlCol="0" anchor="t">
            <a:spAutoFit/>
          </a:bodyPr>
          <a:p>
            <a:pPr algn="ctr"/>
            <a:r>
              <a:rPr lang="zh-CN" altLang="en-US" sz="6000">
                <a:solidFill>
                  <a:schemeClr val="bg1"/>
                </a:solidFill>
                <a:latin typeface="汉仪旗黑-55简" panose="00020600040101010101" charset="-128"/>
                <a:ea typeface="汉仪旗黑-55简" panose="00020600040101010101" charset="-128"/>
                <a:cs typeface="汉仪旗黑-55简" panose="00020600040101010101" charset="-128"/>
              </a:rPr>
              <a:t>总体情况  </a:t>
            </a:r>
            <a:endParaRPr lang="zh-CN" altLang="en-US" sz="6000">
              <a:solidFill>
                <a:schemeClr val="bg1"/>
              </a:solidFill>
              <a:latin typeface="汉仪旗黑-55简" panose="00020600040101010101" charset="-128"/>
              <a:ea typeface="汉仪旗黑-55简" panose="00020600040101010101" charset="-128"/>
              <a:cs typeface="汉仪旗黑-55简" panose="00020600040101010101" charset="-128"/>
            </a:endParaRPr>
          </a:p>
        </p:txBody>
      </p:sp>
      <p:sp>
        <p:nvSpPr>
          <p:cNvPr id="68" name="任意多边形 67"/>
          <p:cNvSpPr/>
          <p:nvPr/>
        </p:nvSpPr>
        <p:spPr>
          <a:xfrm>
            <a:off x="0" y="0"/>
            <a:ext cx="5296926" cy="3276544"/>
          </a:xfrm>
          <a:custGeom>
            <a:avLst/>
            <a:gdLst/>
            <a:ahLst/>
            <a:cxnLst>
              <a:cxn ang="3">
                <a:pos x="hc" y="t"/>
              </a:cxn>
              <a:cxn ang="cd2">
                <a:pos x="l" y="vc"/>
              </a:cxn>
              <a:cxn ang="cd4">
                <a:pos x="hc" y="b"/>
              </a:cxn>
              <a:cxn ang="0">
                <a:pos x="r" y="vc"/>
              </a:cxn>
            </a:cxnLst>
            <a:rect l="l" t="t" r="r" b="b"/>
            <a:pathLst>
              <a:path w="8342" h="5161">
                <a:moveTo>
                  <a:pt x="151" y="0"/>
                </a:moveTo>
                <a:cubicBezTo>
                  <a:pt x="212" y="108"/>
                  <a:pt x="344" y="480"/>
                  <a:pt x="333" y="900"/>
                </a:cubicBezTo>
                <a:cubicBezTo>
                  <a:pt x="340" y="1185"/>
                  <a:pt x="258" y="1720"/>
                  <a:pt x="138" y="2136"/>
                </a:cubicBezTo>
                <a:cubicBezTo>
                  <a:pt x="37" y="2462"/>
                  <a:pt x="-4" y="2904"/>
                  <a:pt x="0" y="3111"/>
                </a:cubicBezTo>
                <a:cubicBezTo>
                  <a:pt x="-10" y="4003"/>
                  <a:pt x="361" y="4723"/>
                  <a:pt x="766" y="4912"/>
                </a:cubicBezTo>
                <a:cubicBezTo>
                  <a:pt x="948" y="5095"/>
                  <a:pt x="1252" y="5168"/>
                  <a:pt x="1406" y="5160"/>
                </a:cubicBezTo>
                <a:cubicBezTo>
                  <a:pt x="3154" y="4827"/>
                  <a:pt x="4186" y="3274"/>
                  <a:pt x="4206" y="3320"/>
                </a:cubicBezTo>
                <a:cubicBezTo>
                  <a:pt x="4268" y="3248"/>
                  <a:pt x="4361" y="3144"/>
                  <a:pt x="4428" y="3073"/>
                </a:cubicBezTo>
                <a:lnTo>
                  <a:pt x="4988" y="2531"/>
                </a:lnTo>
                <a:cubicBezTo>
                  <a:pt x="5394" y="2123"/>
                  <a:pt x="5610" y="1939"/>
                  <a:pt x="5838" y="1743"/>
                </a:cubicBezTo>
                <a:cubicBezTo>
                  <a:pt x="5966" y="1634"/>
                  <a:pt x="6196" y="1432"/>
                  <a:pt x="6376" y="1268"/>
                </a:cubicBezTo>
                <a:cubicBezTo>
                  <a:pt x="6500" y="1166"/>
                  <a:pt x="6607" y="1056"/>
                  <a:pt x="6669" y="995"/>
                </a:cubicBezTo>
                <a:cubicBezTo>
                  <a:pt x="6737" y="925"/>
                  <a:pt x="6801" y="864"/>
                  <a:pt x="6841" y="839"/>
                </a:cubicBezTo>
                <a:cubicBezTo>
                  <a:pt x="6847" y="835"/>
                  <a:pt x="6856" y="829"/>
                  <a:pt x="6860" y="827"/>
                </a:cubicBezTo>
                <a:cubicBezTo>
                  <a:pt x="6906" y="787"/>
                  <a:pt x="6825" y="866"/>
                  <a:pt x="6940" y="759"/>
                </a:cubicBezTo>
                <a:cubicBezTo>
                  <a:pt x="7279" y="412"/>
                  <a:pt x="8013" y="79"/>
                  <a:pt x="8342" y="0"/>
                </a:cubicBezTo>
                <a:lnTo>
                  <a:pt x="151"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11" name="任意多边形 10"/>
          <p:cNvSpPr/>
          <p:nvPr/>
        </p:nvSpPr>
        <p:spPr>
          <a:xfrm>
            <a:off x="0" y="0"/>
            <a:ext cx="5428615" cy="3501390"/>
          </a:xfrm>
          <a:custGeom>
            <a:avLst/>
            <a:gdLst>
              <a:gd name="connsiteX0" fmla="*/ 0 w 8331"/>
              <a:gd name="connsiteY0" fmla="*/ 3663 h 5372"/>
              <a:gd name="connsiteX1" fmla="*/ 92 w 8331"/>
              <a:gd name="connsiteY1" fmla="*/ 3603 h 5372"/>
              <a:gd name="connsiteX2" fmla="*/ 810 w 8331"/>
              <a:gd name="connsiteY2" fmla="*/ 3448 h 5372"/>
              <a:gd name="connsiteX3" fmla="*/ 1055 w 8331"/>
              <a:gd name="connsiteY3" fmla="*/ 3516 h 5372"/>
              <a:gd name="connsiteX4" fmla="*/ 1765 w 8331"/>
              <a:gd name="connsiteY4" fmla="*/ 4373 h 5372"/>
              <a:gd name="connsiteX5" fmla="*/ 2976 w 8331"/>
              <a:gd name="connsiteY5" fmla="*/ 5372 h 5372"/>
              <a:gd name="connsiteX6" fmla="*/ 2998 w 8331"/>
              <a:gd name="connsiteY6" fmla="*/ 5371 h 5372"/>
              <a:gd name="connsiteX7" fmla="*/ 3019 w 8331"/>
              <a:gd name="connsiteY7" fmla="*/ 5370 h 5372"/>
              <a:gd name="connsiteX8" fmla="*/ 3040 w 8331"/>
              <a:gd name="connsiteY8" fmla="*/ 5368 h 5372"/>
              <a:gd name="connsiteX9" fmla="*/ 3070 w 8331"/>
              <a:gd name="connsiteY9" fmla="*/ 5369 h 5372"/>
              <a:gd name="connsiteX10" fmla="*/ 3100 w 8331"/>
              <a:gd name="connsiteY10" fmla="*/ 5370 h 5372"/>
              <a:gd name="connsiteX11" fmla="*/ 4064 w 8331"/>
              <a:gd name="connsiteY11" fmla="*/ 4094 h 5372"/>
              <a:gd name="connsiteX12" fmla="*/ 4151 w 8331"/>
              <a:gd name="connsiteY12" fmla="*/ 3496 h 5372"/>
              <a:gd name="connsiteX13" fmla="*/ 4230 w 8331"/>
              <a:gd name="connsiteY13" fmla="*/ 3101 h 5372"/>
              <a:gd name="connsiteX14" fmla="*/ 4455 w 8331"/>
              <a:gd name="connsiteY14" fmla="*/ 2156 h 5372"/>
              <a:gd name="connsiteX15" fmla="*/ 4528 w 8331"/>
              <a:gd name="connsiteY15" fmla="*/ 1837 h 5372"/>
              <a:gd name="connsiteX16" fmla="*/ 4540 w 8331"/>
              <a:gd name="connsiteY16" fmla="*/ 1808 h 5372"/>
              <a:gd name="connsiteX17" fmla="*/ 6452 w 8331"/>
              <a:gd name="connsiteY17" fmla="*/ 360 h 5372"/>
              <a:gd name="connsiteX18" fmla="*/ 6506 w 8331"/>
              <a:gd name="connsiteY18" fmla="*/ 360 h 5372"/>
              <a:gd name="connsiteX19" fmla="*/ 6561 w 8331"/>
              <a:gd name="connsiteY19" fmla="*/ 362 h 5372"/>
              <a:gd name="connsiteX20" fmla="*/ 6616 w 8331"/>
              <a:gd name="connsiteY20" fmla="*/ 365 h 5372"/>
              <a:gd name="connsiteX21" fmla="*/ 6672 w 8331"/>
              <a:gd name="connsiteY21" fmla="*/ 369 h 5372"/>
              <a:gd name="connsiteX22" fmla="*/ 6679 w 8331"/>
              <a:gd name="connsiteY22" fmla="*/ 369 h 5372"/>
              <a:gd name="connsiteX23" fmla="*/ 7062 w 8331"/>
              <a:gd name="connsiteY23" fmla="*/ 377 h 5372"/>
              <a:gd name="connsiteX24" fmla="*/ 7089 w 8331"/>
              <a:gd name="connsiteY24" fmla="*/ 378 h 5372"/>
              <a:gd name="connsiteX25" fmla="*/ 7422 w 8331"/>
              <a:gd name="connsiteY25" fmla="*/ 384 h 5372"/>
              <a:gd name="connsiteX26" fmla="*/ 7440 w 8331"/>
              <a:gd name="connsiteY26" fmla="*/ 384 h 5372"/>
              <a:gd name="connsiteX27" fmla="*/ 7474 w 8331"/>
              <a:gd name="connsiteY27" fmla="*/ 384 h 5372"/>
              <a:gd name="connsiteX28" fmla="*/ 8331 w 8331"/>
              <a:gd name="connsiteY28" fmla="*/ 55 h 5372"/>
              <a:gd name="connsiteX29" fmla="*/ 8331 w 8331"/>
              <a:gd name="connsiteY29" fmla="*/ 49 h 5372"/>
              <a:gd name="connsiteX30" fmla="*/ 8330 w 8331"/>
              <a:gd name="connsiteY30" fmla="*/ 44 h 5372"/>
              <a:gd name="connsiteX31" fmla="*/ 8329 w 8331"/>
              <a:gd name="connsiteY31" fmla="*/ 38 h 5372"/>
              <a:gd name="connsiteX32" fmla="*/ 8328 w 8331"/>
              <a:gd name="connsiteY32" fmla="*/ 33 h 5372"/>
              <a:gd name="connsiteX33" fmla="*/ 8328 w 8331"/>
              <a:gd name="connsiteY33" fmla="*/ 25 h 5372"/>
              <a:gd name="connsiteX34" fmla="*/ 8328 w 8331"/>
              <a:gd name="connsiteY34" fmla="*/ 17 h 5372"/>
              <a:gd name="connsiteX35" fmla="*/ 8327 w 8331"/>
              <a:gd name="connsiteY35" fmla="*/ 9 h 5372"/>
              <a:gd name="connsiteX36" fmla="*/ 8326 w 8331"/>
              <a:gd name="connsiteY36" fmla="*/ 1 h 5372"/>
              <a:gd name="connsiteX37" fmla="*/ 8326 w 8331"/>
              <a:gd name="connsiteY37" fmla="*/ 0 h 5372"/>
              <a:gd name="connsiteX38" fmla="*/ 0 w 8331"/>
              <a:gd name="connsiteY38" fmla="*/ 0 h 5372"/>
              <a:gd name="connsiteX39" fmla="*/ 0 w 8331"/>
              <a:gd name="connsiteY39" fmla="*/ 3663 h 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1" h="5373">
                <a:moveTo>
                  <a:pt x="0" y="3663"/>
                </a:moveTo>
                <a:cubicBezTo>
                  <a:pt x="28" y="3645"/>
                  <a:pt x="91" y="3603"/>
                  <a:pt x="92" y="3603"/>
                </a:cubicBezTo>
                <a:cubicBezTo>
                  <a:pt x="412" y="3406"/>
                  <a:pt x="810" y="3448"/>
                  <a:pt x="810" y="3448"/>
                </a:cubicBezTo>
                <a:cubicBezTo>
                  <a:pt x="892" y="3471"/>
                  <a:pt x="945" y="3464"/>
                  <a:pt x="1055" y="3516"/>
                </a:cubicBezTo>
                <a:cubicBezTo>
                  <a:pt x="1207" y="3594"/>
                  <a:pt x="1487" y="3755"/>
                  <a:pt x="1765" y="4373"/>
                </a:cubicBezTo>
                <a:cubicBezTo>
                  <a:pt x="2018" y="5005"/>
                  <a:pt x="2598" y="5389"/>
                  <a:pt x="2976" y="5372"/>
                </a:cubicBezTo>
                <a:lnTo>
                  <a:pt x="2998" y="5371"/>
                </a:lnTo>
                <a:lnTo>
                  <a:pt x="3019" y="5370"/>
                </a:lnTo>
                <a:lnTo>
                  <a:pt x="3040" y="5368"/>
                </a:lnTo>
                <a:lnTo>
                  <a:pt x="3070" y="5369"/>
                </a:lnTo>
                <a:lnTo>
                  <a:pt x="3100" y="5370"/>
                </a:lnTo>
                <a:cubicBezTo>
                  <a:pt x="3702" y="5386"/>
                  <a:pt x="3971" y="4511"/>
                  <a:pt x="4064" y="4094"/>
                </a:cubicBezTo>
                <a:cubicBezTo>
                  <a:pt x="4131" y="3763"/>
                  <a:pt x="4122" y="3695"/>
                  <a:pt x="4151" y="3496"/>
                </a:cubicBezTo>
                <a:lnTo>
                  <a:pt x="4230" y="3101"/>
                </a:lnTo>
                <a:cubicBezTo>
                  <a:pt x="4312" y="2650"/>
                  <a:pt x="4345" y="2612"/>
                  <a:pt x="4455" y="2156"/>
                </a:cubicBezTo>
                <a:cubicBezTo>
                  <a:pt x="4499" y="2002"/>
                  <a:pt x="4502" y="1897"/>
                  <a:pt x="4528" y="1837"/>
                </a:cubicBezTo>
                <a:cubicBezTo>
                  <a:pt x="4533" y="1825"/>
                  <a:pt x="4539" y="1811"/>
                  <a:pt x="4540" y="1808"/>
                </a:cubicBezTo>
                <a:cubicBezTo>
                  <a:pt x="4693" y="1089"/>
                  <a:pt x="5488" y="341"/>
                  <a:pt x="6452" y="360"/>
                </a:cubicBezTo>
                <a:lnTo>
                  <a:pt x="6506" y="360"/>
                </a:lnTo>
                <a:lnTo>
                  <a:pt x="6561" y="362"/>
                </a:lnTo>
                <a:lnTo>
                  <a:pt x="6616" y="365"/>
                </a:lnTo>
                <a:lnTo>
                  <a:pt x="6672" y="369"/>
                </a:lnTo>
                <a:lnTo>
                  <a:pt x="6679" y="369"/>
                </a:lnTo>
                <a:cubicBezTo>
                  <a:pt x="6800" y="369"/>
                  <a:pt x="6990" y="375"/>
                  <a:pt x="7062" y="377"/>
                </a:cubicBezTo>
                <a:cubicBezTo>
                  <a:pt x="7073" y="377"/>
                  <a:pt x="7087" y="377"/>
                  <a:pt x="7089" y="378"/>
                </a:cubicBezTo>
                <a:cubicBezTo>
                  <a:pt x="7198" y="381"/>
                  <a:pt x="7367" y="384"/>
                  <a:pt x="7422" y="384"/>
                </a:cubicBezTo>
                <a:cubicBezTo>
                  <a:pt x="7430" y="384"/>
                  <a:pt x="7439" y="384"/>
                  <a:pt x="7440" y="384"/>
                </a:cubicBezTo>
                <a:lnTo>
                  <a:pt x="7474" y="384"/>
                </a:lnTo>
                <a:cubicBezTo>
                  <a:pt x="8145" y="384"/>
                  <a:pt x="8339" y="157"/>
                  <a:pt x="8331" y="55"/>
                </a:cubicBezTo>
                <a:lnTo>
                  <a:pt x="8331" y="49"/>
                </a:lnTo>
                <a:lnTo>
                  <a:pt x="8330" y="44"/>
                </a:lnTo>
                <a:lnTo>
                  <a:pt x="8329" y="38"/>
                </a:lnTo>
                <a:lnTo>
                  <a:pt x="8328" y="33"/>
                </a:lnTo>
                <a:lnTo>
                  <a:pt x="8328" y="25"/>
                </a:lnTo>
                <a:lnTo>
                  <a:pt x="8328" y="17"/>
                </a:lnTo>
                <a:lnTo>
                  <a:pt x="8327" y="9"/>
                </a:lnTo>
                <a:lnTo>
                  <a:pt x="8326" y="1"/>
                </a:lnTo>
                <a:lnTo>
                  <a:pt x="8326" y="0"/>
                </a:lnTo>
                <a:lnTo>
                  <a:pt x="0" y="0"/>
                </a:lnTo>
                <a:lnTo>
                  <a:pt x="0" y="3663"/>
                </a:lnTo>
                <a:close/>
              </a:path>
            </a:pathLst>
          </a:cu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2" name="任意多边形 1"/>
          <p:cNvSpPr/>
          <p:nvPr/>
        </p:nvSpPr>
        <p:spPr>
          <a:xfrm flipH="1">
            <a:off x="9263380" y="5890260"/>
            <a:ext cx="2894965" cy="967740"/>
          </a:xfrm>
          <a:custGeom>
            <a:avLst/>
            <a:gdLst/>
            <a:ahLst/>
            <a:cxnLst>
              <a:cxn ang="3">
                <a:pos x="hc" y="t"/>
              </a:cxn>
              <a:cxn ang="cd2">
                <a:pos x="l" y="vc"/>
              </a:cxn>
              <a:cxn ang="cd4">
                <a:pos x="hc" y="b"/>
              </a:cxn>
              <a:cxn ang="0">
                <a:pos x="r" y="vc"/>
              </a:cxn>
            </a:cxnLst>
            <a:rect l="l" t="t" r="r" b="b"/>
            <a:pathLst>
              <a:path w="5463" h="1828">
                <a:moveTo>
                  <a:pt x="0" y="1826"/>
                </a:moveTo>
                <a:cubicBezTo>
                  <a:pt x="67" y="1515"/>
                  <a:pt x="444" y="952"/>
                  <a:pt x="1100" y="592"/>
                </a:cubicBezTo>
                <a:cubicBezTo>
                  <a:pt x="1617" y="286"/>
                  <a:pt x="2203" y="-11"/>
                  <a:pt x="2803" y="0"/>
                </a:cubicBezTo>
                <a:cubicBezTo>
                  <a:pt x="4009" y="-45"/>
                  <a:pt x="5024" y="827"/>
                  <a:pt x="5463" y="1826"/>
                </a:cubicBezTo>
                <a:lnTo>
                  <a:pt x="0" y="182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77" name="任意多边形 76"/>
          <p:cNvSpPr/>
          <p:nvPr/>
        </p:nvSpPr>
        <p:spPr>
          <a:xfrm>
            <a:off x="8708801" y="4293644"/>
            <a:ext cx="3483199" cy="2563721"/>
          </a:xfrm>
          <a:custGeom>
            <a:avLst/>
            <a:gdLst/>
            <a:ahLst/>
            <a:cxnLst>
              <a:cxn ang="3">
                <a:pos x="hc" y="t"/>
              </a:cxn>
              <a:cxn ang="cd2">
                <a:pos x="l" y="vc"/>
              </a:cxn>
              <a:cxn ang="cd4">
                <a:pos x="hc" y="b"/>
              </a:cxn>
              <a:cxn ang="0">
                <a:pos x="r" y="vc"/>
              </a:cxn>
            </a:cxnLst>
            <a:rect l="l" t="t" r="r" b="b"/>
            <a:pathLst>
              <a:path w="5485" h="4044">
                <a:moveTo>
                  <a:pt x="0" y="4037"/>
                </a:moveTo>
                <a:cubicBezTo>
                  <a:pt x="532" y="1406"/>
                  <a:pt x="3081" y="-124"/>
                  <a:pt x="3559" y="0"/>
                </a:cubicBezTo>
                <a:lnTo>
                  <a:pt x="3591" y="0"/>
                </a:lnTo>
                <a:lnTo>
                  <a:pt x="3715" y="6"/>
                </a:lnTo>
                <a:lnTo>
                  <a:pt x="3749" y="5"/>
                </a:lnTo>
                <a:lnTo>
                  <a:pt x="3783" y="5"/>
                </a:lnTo>
                <a:cubicBezTo>
                  <a:pt x="4501" y="-6"/>
                  <a:pt x="5429" y="992"/>
                  <a:pt x="5480" y="1519"/>
                </a:cubicBezTo>
                <a:lnTo>
                  <a:pt x="5485" y="1541"/>
                </a:lnTo>
                <a:lnTo>
                  <a:pt x="5485" y="4037"/>
                </a:lnTo>
                <a:lnTo>
                  <a:pt x="0" y="4037"/>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55" name="任意多边形 54"/>
          <p:cNvSpPr/>
          <p:nvPr/>
        </p:nvSpPr>
        <p:spPr>
          <a:xfrm>
            <a:off x="8021955" y="4669155"/>
            <a:ext cx="4170045" cy="2188210"/>
          </a:xfrm>
          <a:custGeom>
            <a:avLst/>
            <a:gdLst>
              <a:gd name="connsiteX0" fmla="*/ 0 w 7048"/>
              <a:gd name="connsiteY0" fmla="*/ 3698 h 3698"/>
              <a:gd name="connsiteX1" fmla="*/ 3188 w 7048"/>
              <a:gd name="connsiteY1" fmla="*/ 0 h 3698"/>
              <a:gd name="connsiteX2" fmla="*/ 3293 w 7048"/>
              <a:gd name="connsiteY2" fmla="*/ 4 h 3698"/>
              <a:gd name="connsiteX3" fmla="*/ 4791 w 7048"/>
              <a:gd name="connsiteY3" fmla="*/ 1085 h 3698"/>
              <a:gd name="connsiteX4" fmla="*/ 5430 w 7048"/>
              <a:gd name="connsiteY4" fmla="*/ 1784 h 3698"/>
              <a:gd name="connsiteX5" fmla="*/ 5524 w 7048"/>
              <a:gd name="connsiteY5" fmla="*/ 1782 h 3698"/>
              <a:gd name="connsiteX6" fmla="*/ 6708 w 7048"/>
              <a:gd name="connsiteY6" fmla="*/ 1018 h 3698"/>
              <a:gd name="connsiteX7" fmla="*/ 6722 w 7048"/>
              <a:gd name="connsiteY7" fmla="*/ 1006 h 3698"/>
              <a:gd name="connsiteX8" fmla="*/ 6737 w 7048"/>
              <a:gd name="connsiteY8" fmla="*/ 992 h 3698"/>
              <a:gd name="connsiteX9" fmla="*/ 6755 w 7048"/>
              <a:gd name="connsiteY9" fmla="*/ 976 h 3698"/>
              <a:gd name="connsiteX10" fmla="*/ 6773 w 7048"/>
              <a:gd name="connsiteY10" fmla="*/ 961 h 3698"/>
              <a:gd name="connsiteX11" fmla="*/ 6789 w 7048"/>
              <a:gd name="connsiteY11" fmla="*/ 945 h 3698"/>
              <a:gd name="connsiteX12" fmla="*/ 6793 w 7048"/>
              <a:gd name="connsiteY12" fmla="*/ 941 h 3698"/>
              <a:gd name="connsiteX13" fmla="*/ 7048 w 7048"/>
              <a:gd name="connsiteY13" fmla="*/ 716 h 3698"/>
              <a:gd name="connsiteX14" fmla="*/ 7048 w 7048"/>
              <a:gd name="connsiteY14" fmla="*/ 3698 h 3698"/>
              <a:gd name="connsiteX15" fmla="*/ 0 w 7048"/>
              <a:gd name="connsiteY15" fmla="*/ 3698 h 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8" h="3698">
                <a:moveTo>
                  <a:pt x="0" y="3698"/>
                </a:moveTo>
                <a:cubicBezTo>
                  <a:pt x="213" y="1107"/>
                  <a:pt x="2537" y="11"/>
                  <a:pt x="3188" y="0"/>
                </a:cubicBezTo>
                <a:lnTo>
                  <a:pt x="3293" y="4"/>
                </a:lnTo>
                <a:cubicBezTo>
                  <a:pt x="3896" y="-17"/>
                  <a:pt x="4685" y="596"/>
                  <a:pt x="4791" y="1085"/>
                </a:cubicBezTo>
                <a:cubicBezTo>
                  <a:pt x="4887" y="1456"/>
                  <a:pt x="5188" y="1796"/>
                  <a:pt x="5430" y="1784"/>
                </a:cubicBezTo>
                <a:lnTo>
                  <a:pt x="5524" y="1782"/>
                </a:lnTo>
                <a:cubicBezTo>
                  <a:pt x="5847" y="1792"/>
                  <a:pt x="6462" y="1237"/>
                  <a:pt x="6708" y="1018"/>
                </a:cubicBezTo>
                <a:lnTo>
                  <a:pt x="6722" y="1006"/>
                </a:lnTo>
                <a:lnTo>
                  <a:pt x="6737" y="992"/>
                </a:lnTo>
                <a:lnTo>
                  <a:pt x="6755" y="976"/>
                </a:lnTo>
                <a:lnTo>
                  <a:pt x="6773" y="961"/>
                </a:lnTo>
                <a:lnTo>
                  <a:pt x="6789" y="945"/>
                </a:lnTo>
                <a:lnTo>
                  <a:pt x="6793" y="941"/>
                </a:lnTo>
                <a:cubicBezTo>
                  <a:pt x="6869" y="868"/>
                  <a:pt x="7028" y="731"/>
                  <a:pt x="7048" y="716"/>
                </a:cubicBezTo>
                <a:lnTo>
                  <a:pt x="7048" y="3698"/>
                </a:lnTo>
                <a:lnTo>
                  <a:pt x="0" y="3698"/>
                </a:lnTo>
                <a:close/>
              </a:path>
            </a:pathLst>
          </a:custGeom>
          <a:solidFill>
            <a:srgbClr val="2F42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
        <p:nvSpPr>
          <p:cNvPr id="58" name="文本框 57" descr="7b0a20202020227461726765744d6f64756c65223a20226b6f6e6c696e65666f6e7473220a7d0a"/>
          <p:cNvSpPr txBox="1"/>
          <p:nvPr/>
        </p:nvSpPr>
        <p:spPr>
          <a:xfrm>
            <a:off x="2737485" y="1691005"/>
            <a:ext cx="8070215" cy="2861310"/>
          </a:xfrm>
          <a:prstGeom prst="rect">
            <a:avLst/>
          </a:prstGeom>
          <a:noFill/>
        </p:spPr>
        <p:txBody>
          <a:bodyPr wrap="square" rtlCol="0">
            <a:spAutoFit/>
          </a:bodyPr>
          <a:p>
            <a:pPr algn="l" fontAlgn="auto"/>
            <a:r>
              <a:rPr lang="en-US" alt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        </a:t>
            </a:r>
            <a:r>
              <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本报告由高峪镇人民政府按照《中华人民共和国政府信息公开条例》（以下简称《条例》）和《中华人民共和国政府信息公开工作年度报告格式》（国办公开办函〔2021〕30号）要求编制。</a:t>
            </a:r>
            <a:endPar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endParaRPr>
          </a:p>
          <a:p>
            <a:pPr algn="l" fontAlgn="auto"/>
            <a:r>
              <a:rPr lang="en-US" alt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        </a:t>
            </a:r>
            <a:r>
              <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本报告内容包括总体情况、主动公开政府信息情况、收到和处理政府信息公开申请情况、政府信息公开行政复议和行政诉讼情况、存在的主要问题及改进情况、其他需要报告的事项等六部分内容。</a:t>
            </a:r>
            <a:endPar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endParaRPr>
          </a:p>
          <a:p>
            <a:pPr algn="l" fontAlgn="auto"/>
            <a:r>
              <a:rPr lang="en-US" alt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        </a:t>
            </a:r>
            <a:r>
              <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rPr>
              <a:t>本报告所列数据的统计期限自2022年1月1日起至2022年12月31日止。本报告电子版可在“中国.泗水党政门户网站”（www.sishui.gov.cn）查阅或下载。如对本报告有疑问，请与高峪镇人民政府联系（地址：泗水县高峪镇高峪村，联系电话：0537-4111016）。</a:t>
            </a:r>
            <a:endParaRPr lang="zh-CN" dirty="0">
              <a:solidFill>
                <a:srgbClr val="2F4275"/>
              </a:solidFill>
              <a:uFillTx/>
              <a:latin typeface="汉仪旗黑-55简" panose="00020600040101010101" charset="-128"/>
              <a:ea typeface="汉仪旗黑-55简" panose="00020600040101010101" charset="-128"/>
              <a:cs typeface="汉仪旗黑-55简" panose="00020600040101010101" charset="-122"/>
              <a:sym typeface="汉仪旗黑-55简" panose="00020600040101010101" charset="-128"/>
            </a:endParaRPr>
          </a:p>
        </p:txBody>
      </p:sp>
      <p:sp>
        <p:nvSpPr>
          <p:cNvPr id="82" name="任意多边形 81"/>
          <p:cNvSpPr/>
          <p:nvPr/>
        </p:nvSpPr>
        <p:spPr>
          <a:xfrm flipH="1" flipV="1">
            <a:off x="8702040" y="3668395"/>
            <a:ext cx="3489960" cy="3191510"/>
          </a:xfrm>
          <a:custGeom>
            <a:avLst/>
            <a:gdLst>
              <a:gd name="connsiteX0" fmla="*/ 0 w 5124"/>
              <a:gd name="connsiteY0" fmla="*/ 3087 h 4684"/>
              <a:gd name="connsiteX1" fmla="*/ 73 w 5124"/>
              <a:gd name="connsiteY1" fmla="*/ 3031 h 4684"/>
              <a:gd name="connsiteX2" fmla="*/ 643 w 5124"/>
              <a:gd name="connsiteY2" fmla="*/ 2886 h 4684"/>
              <a:gd name="connsiteX3" fmla="*/ 838 w 5124"/>
              <a:gd name="connsiteY3" fmla="*/ 2949 h 4684"/>
              <a:gd name="connsiteX4" fmla="*/ 1402 w 5124"/>
              <a:gd name="connsiteY4" fmla="*/ 3751 h 4684"/>
              <a:gd name="connsiteX5" fmla="*/ 2364 w 5124"/>
              <a:gd name="connsiteY5" fmla="*/ 4684 h 4684"/>
              <a:gd name="connsiteX6" fmla="*/ 2381 w 5124"/>
              <a:gd name="connsiteY6" fmla="*/ 4683 h 4684"/>
              <a:gd name="connsiteX7" fmla="*/ 2398 w 5124"/>
              <a:gd name="connsiteY7" fmla="*/ 4682 h 4684"/>
              <a:gd name="connsiteX8" fmla="*/ 2415 w 5124"/>
              <a:gd name="connsiteY8" fmla="*/ 4681 h 4684"/>
              <a:gd name="connsiteX9" fmla="*/ 2438 w 5124"/>
              <a:gd name="connsiteY9" fmla="*/ 4681 h 4684"/>
              <a:gd name="connsiteX10" fmla="*/ 2462 w 5124"/>
              <a:gd name="connsiteY10" fmla="*/ 4682 h 4684"/>
              <a:gd name="connsiteX11" fmla="*/ 3227 w 5124"/>
              <a:gd name="connsiteY11" fmla="*/ 3489 h 4684"/>
              <a:gd name="connsiteX12" fmla="*/ 3297 w 5124"/>
              <a:gd name="connsiteY12" fmla="*/ 2931 h 4684"/>
              <a:gd name="connsiteX13" fmla="*/ 3360 w 5124"/>
              <a:gd name="connsiteY13" fmla="*/ 2562 h 4684"/>
              <a:gd name="connsiteX14" fmla="*/ 3538 w 5124"/>
              <a:gd name="connsiteY14" fmla="*/ 1679 h 4684"/>
              <a:gd name="connsiteX15" fmla="*/ 3596 w 5124"/>
              <a:gd name="connsiteY15" fmla="*/ 1380 h 4684"/>
              <a:gd name="connsiteX16" fmla="*/ 3606 w 5124"/>
              <a:gd name="connsiteY16" fmla="*/ 1353 h 4684"/>
              <a:gd name="connsiteX17" fmla="*/ 5124 w 5124"/>
              <a:gd name="connsiteY17" fmla="*/ 0 h 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24" h="4685">
                <a:moveTo>
                  <a:pt x="0" y="3087"/>
                </a:moveTo>
                <a:cubicBezTo>
                  <a:pt x="22" y="3071"/>
                  <a:pt x="72" y="3031"/>
                  <a:pt x="73" y="3031"/>
                </a:cubicBezTo>
                <a:cubicBezTo>
                  <a:pt x="327" y="2847"/>
                  <a:pt x="643" y="2886"/>
                  <a:pt x="643" y="2886"/>
                </a:cubicBezTo>
                <a:cubicBezTo>
                  <a:pt x="708" y="2908"/>
                  <a:pt x="751" y="2901"/>
                  <a:pt x="838" y="2949"/>
                </a:cubicBezTo>
                <a:cubicBezTo>
                  <a:pt x="959" y="3022"/>
                  <a:pt x="1181" y="3173"/>
                  <a:pt x="1402" y="3751"/>
                </a:cubicBezTo>
                <a:cubicBezTo>
                  <a:pt x="1603" y="4341"/>
                  <a:pt x="2063" y="4700"/>
                  <a:pt x="2364" y="4684"/>
                </a:cubicBezTo>
                <a:lnTo>
                  <a:pt x="2381" y="4683"/>
                </a:lnTo>
                <a:lnTo>
                  <a:pt x="2398" y="4682"/>
                </a:lnTo>
                <a:lnTo>
                  <a:pt x="2415" y="4681"/>
                </a:lnTo>
                <a:lnTo>
                  <a:pt x="2438" y="4681"/>
                </a:lnTo>
                <a:lnTo>
                  <a:pt x="2462" y="4682"/>
                </a:lnTo>
                <a:cubicBezTo>
                  <a:pt x="2940" y="4697"/>
                  <a:pt x="3154" y="3879"/>
                  <a:pt x="3227" y="3489"/>
                </a:cubicBezTo>
                <a:cubicBezTo>
                  <a:pt x="3281" y="3181"/>
                  <a:pt x="3274" y="3117"/>
                  <a:pt x="3297" y="2931"/>
                </a:cubicBezTo>
                <a:lnTo>
                  <a:pt x="3360" y="2562"/>
                </a:lnTo>
                <a:cubicBezTo>
                  <a:pt x="3425" y="2141"/>
                  <a:pt x="3451" y="2105"/>
                  <a:pt x="3538" y="1679"/>
                </a:cubicBezTo>
                <a:cubicBezTo>
                  <a:pt x="3573" y="1535"/>
                  <a:pt x="3576" y="1437"/>
                  <a:pt x="3596" y="1380"/>
                </a:cubicBezTo>
                <a:cubicBezTo>
                  <a:pt x="3600" y="1370"/>
                  <a:pt x="3605" y="1357"/>
                  <a:pt x="3606" y="1353"/>
                </a:cubicBezTo>
                <a:cubicBezTo>
                  <a:pt x="3727" y="682"/>
                  <a:pt x="4359" y="-17"/>
                  <a:pt x="5124" y="0"/>
                </a:cubicBezTo>
              </a:path>
            </a:pathLst>
          </a:custGeom>
          <a:noFill/>
          <a:ln>
            <a:solidFill>
              <a:srgbClr val="AEBCDF"/>
            </a:solidFill>
          </a:ln>
          <a:extLst>
            <a:ext uri="{909E8E84-426E-40DD-AFC4-6F175D3DCCD1}">
              <a14:hiddenFill xmlns:a14="http://schemas.microsoft.com/office/drawing/2010/main">
                <a:solidFill>
                  <a:srgbClr val="2F4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汉仪旗黑-55简" panose="00020600040101010101" charset="-128"/>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5006023" y="647700"/>
            <a:ext cx="2042795"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一、总体情况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sp>
        <p:nvSpPr>
          <p:cNvPr id="41" name="文本框 40"/>
          <p:cNvSpPr txBox="1"/>
          <p:nvPr/>
        </p:nvSpPr>
        <p:spPr>
          <a:xfrm>
            <a:off x="1403350" y="1171575"/>
            <a:ext cx="9382760" cy="57086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2022年，高峪镇人民政府认真贯彻执行《条例》和《工作实施方案》，按照县委、县政府有关决策部署，加强领导，建立机制，完善制度，狠抓落实，积极推进政府信息公开工作。</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4" name="文本框 3"/>
          <p:cNvSpPr txBox="1"/>
          <p:nvPr/>
        </p:nvSpPr>
        <p:spPr>
          <a:xfrm>
            <a:off x="1203325" y="1805940"/>
            <a:ext cx="2706370" cy="41084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（一）主动公开情况</a:t>
            </a:r>
            <a:endPar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4" name="文本框 13"/>
          <p:cNvSpPr txBox="1"/>
          <p:nvPr/>
        </p:nvSpPr>
        <p:spPr>
          <a:xfrm>
            <a:off x="1495425" y="2329815"/>
            <a:ext cx="9382760" cy="1050290"/>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2022年，我镇按照信息公开要求，及时对站点信息进行更新，共公开信息444条，其中通过微信公众号“圣尧之乡”发布373条，通过政府门户网站公开 71条，其中组织管理3条，环境保护5条，公示公告10条，政策文件12条，镇街会议15条，镇街动态26条，建议提案办理0条。所公开信息严格按照《中华人民共和国政府信息公开条例》和《山东省政府信息公开条例》的要求和省市县政府信息公开相关规定制度进行公开。</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pic>
        <p:nvPicPr>
          <p:cNvPr id="1073742857" name="图表 6"/>
          <p:cNvPicPr/>
          <p:nvPr/>
        </p:nvPicPr>
        <p:blipFill>
          <a:blip r:embed="rId3"/>
          <a:stretch>
            <a:fillRect/>
          </a:stretch>
        </p:blipFill>
        <p:spPr>
          <a:xfrm>
            <a:off x="2202815" y="3429000"/>
            <a:ext cx="8002905" cy="2743200"/>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41" grpId="0"/>
      <p:bldP spid="41" grpId="1"/>
      <p:bldP spid="4" grpId="0"/>
      <p:bldP spid="4"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7" name="矩形 6"/>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sp>
        <p:nvSpPr>
          <p:cNvPr id="12" name="文本框 11"/>
          <p:cNvSpPr txBox="1"/>
          <p:nvPr/>
        </p:nvSpPr>
        <p:spPr>
          <a:xfrm>
            <a:off x="1546860" y="724535"/>
            <a:ext cx="2706370" cy="41084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（二）依申请公开情况</a:t>
            </a:r>
            <a:endPar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4" name="文本框 13"/>
          <p:cNvSpPr txBox="1"/>
          <p:nvPr/>
        </p:nvSpPr>
        <p:spPr>
          <a:xfrm>
            <a:off x="1727835" y="1135380"/>
            <a:ext cx="9382760" cy="33083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2022年度我镇未收到依申请公开办件。</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3" name="文本框 12"/>
          <p:cNvSpPr txBox="1"/>
          <p:nvPr/>
        </p:nvSpPr>
        <p:spPr>
          <a:xfrm>
            <a:off x="1546860" y="1498600"/>
            <a:ext cx="3084195" cy="41084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（三）政府信息管理情况</a:t>
            </a:r>
            <a:endPar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5" name="文本框 14"/>
          <p:cNvSpPr txBox="1"/>
          <p:nvPr/>
        </p:nvSpPr>
        <p:spPr>
          <a:xfrm>
            <a:off x="1727835" y="1909445"/>
            <a:ext cx="9382760" cy="1290320"/>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完善政务公开工作机制，优化制发公文的公开审批程序，健全信息公开审核制度和发布台账，对拟公开的政府信息进行严格依法审查。在符合保密要求的前提下，依法公开我镇的政务信息，做好公开内容表述、公开时机、公开方式的研判，及时制定更新主动公开基本目录。对每一项拟公开信息，实行保密预先审核制度，未经审核的信息不得对外公开；拟公开信息由科室负责人审查后发布，依法依规做好保密审查，切实做好保密工作。工作中主动公布公开电话，积极接受相关部门和人民群众的监督和评议，进一步提高了政府信息公开工作规范化程度。</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6" name="文本框 15"/>
          <p:cNvSpPr txBox="1"/>
          <p:nvPr/>
        </p:nvSpPr>
        <p:spPr>
          <a:xfrm>
            <a:off x="1495425" y="3199765"/>
            <a:ext cx="3891280" cy="41084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（四）政府信息公开平台建设情况</a:t>
            </a:r>
            <a:endPar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17" name="文本框 16"/>
          <p:cNvSpPr txBox="1"/>
          <p:nvPr/>
        </p:nvSpPr>
        <p:spPr>
          <a:xfrm>
            <a:off x="1676400" y="3610610"/>
            <a:ext cx="9382760" cy="1050290"/>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以基层政务公开标准化规范化工作为引领，在坚持和完善政务公开专栏基础上，积极创新政务公开新载体、新形式。利用为民服务大厅集中打造政务公开体验区，设置政务公开查阅点、政务公开自助查阅区，提供一站式、个性化、方便快捷的权威信息服务。除在原有政务公开专栏公开以外，还利用微信公众号等政务新媒体公开方式，按照政务公开的相关要求，及时公开我镇的相关基本信息和日常工作动态，重点公开防疫、医保等民生类信息，对发布的信息做到标题准确、信息内容一致。</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39" name="文本框 38"/>
          <p:cNvSpPr txBox="1"/>
          <p:nvPr/>
        </p:nvSpPr>
        <p:spPr>
          <a:xfrm>
            <a:off x="1495425" y="4660900"/>
            <a:ext cx="3891280" cy="410845"/>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（五）监督保障情况</a:t>
            </a:r>
            <a:endParaRPr sz="1600" b="1">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40" name="文本框 39"/>
          <p:cNvSpPr txBox="1"/>
          <p:nvPr/>
        </p:nvSpPr>
        <p:spPr>
          <a:xfrm>
            <a:off x="1676400" y="5071745"/>
            <a:ext cx="9382760" cy="810260"/>
          </a:xfrm>
          <a:prstGeom prst="rect">
            <a:avLst/>
          </a:prstGeom>
          <a:noFill/>
        </p:spPr>
        <p:txBody>
          <a:bodyPr wrap="square" rtlCol="0">
            <a:spAutoFit/>
          </a:bodyPr>
          <a:p>
            <a:pPr>
              <a:lnSpc>
                <a:spcPct val="130000"/>
              </a:lnSpc>
              <a:spcBef>
                <a:spcPts val="0"/>
              </a:spcBef>
              <a:spcAft>
                <a:spcPts val="0"/>
              </a:spcAft>
            </a:pPr>
            <a:r>
              <a:rPr lang="en-US"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高峪镇严格按照《政府信息公开条例》，层层分解任务，全面落实重点工作，平稳有序地推进政府信息公开工作。切实加强组织领导，及时调整信息化工作领导小组和办公室，全面负责做好政务公开工作的督促和指导工作，确保政府信息公开工作有专人抓、有专人管、有专人办，切实保障各项工作顺利开展。</a:t>
            </a:r>
            <a:endParaRPr sz="12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3" grpId="0"/>
      <p:bldP spid="13" grpId="1"/>
      <p:bldP spid="15" grpId="0"/>
      <p:bldP spid="15" grpId="1"/>
      <p:bldP spid="16" grpId="0"/>
      <p:bldP spid="16" grpId="1"/>
      <p:bldP spid="17" grpId="0"/>
      <p:bldP spid="17" grpId="1"/>
      <p:bldP spid="39" grpId="0"/>
      <p:bldP spid="39"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3998595" y="914400"/>
            <a:ext cx="4191635"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二、主动公开政府信息情况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graphicFrame>
        <p:nvGraphicFramePr>
          <p:cNvPr id="6" name="表格 5"/>
          <p:cNvGraphicFramePr/>
          <p:nvPr>
            <p:custDataLst>
              <p:tags r:id="rId3"/>
            </p:custDataLst>
          </p:nvPr>
        </p:nvGraphicFramePr>
        <p:xfrm>
          <a:off x="3309302" y="1558925"/>
          <a:ext cx="5570538" cy="3022600"/>
        </p:xfrm>
        <a:graphic>
          <a:graphicData uri="http://schemas.openxmlformats.org/drawingml/2006/table">
            <a:tbl>
              <a:tblPr/>
              <a:tblGrid>
                <a:gridCol w="1546225"/>
                <a:gridCol w="1354138"/>
                <a:gridCol w="1408112"/>
                <a:gridCol w="1262063"/>
              </a:tblGrid>
              <a:tr h="215900">
                <a:tc gridSpan="4">
                  <a:txBody>
                    <a:bodyPr/>
                    <a:p>
                      <a:pPr indent="0" algn="ctr">
                        <a:buNone/>
                      </a:pP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本年制发件数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本年废止件数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现行有效件数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a:txBody>
                    <a:bodyPr/>
                    <a:p>
                      <a:pPr indent="0">
                        <a:buNone/>
                      </a:pPr>
                      <a:r>
                        <a:rPr lang="en-US" sz="1200" b="1">
                          <a:latin typeface="Times New Roman" panose="02020603050405020304" charset="0"/>
                          <a:cs typeface="Times New Roman" panose="02020603050405020304" charset="0"/>
                        </a:rPr>
                        <a:t>规章</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a:txBody>
                    <a:bodyPr/>
                    <a:p>
                      <a:pPr indent="0">
                        <a:buNone/>
                      </a:pPr>
                      <a:r>
                        <a:rPr lang="en-US" sz="1200" b="1">
                          <a:latin typeface="Times New Roman" panose="02020603050405020304" charset="0"/>
                          <a:cs typeface="Times New Roman" panose="02020603050405020304" charset="0"/>
                        </a:rPr>
                        <a:t>行政规范性文件</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gridSpan="4">
                  <a:txBody>
                    <a:bodyPr/>
                    <a:p>
                      <a:pPr indent="0" algn="ctr">
                        <a:buNone/>
                      </a:pPr>
                      <a:r>
                        <a:rPr lang="en-US" sz="1200" b="1">
                          <a:latin typeface="Times New Roman" panose="02020603050405020304" charset="0"/>
                          <a:cs typeface="Times New Roman" panose="02020603050405020304" charset="0"/>
                        </a:rPr>
                        <a:t>第二十条第（五）项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本年处理决定数量</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行政许可</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gridSpan="4">
                  <a:txBody>
                    <a:bodyPr/>
                    <a:p>
                      <a:pPr indent="0" algn="ctr">
                        <a:buNone/>
                      </a:pPr>
                      <a:r>
                        <a:rPr lang="en-US" sz="1200" b="1">
                          <a:latin typeface="Times New Roman" panose="02020603050405020304" charset="0"/>
                          <a:cs typeface="Times New Roman" panose="02020603050405020304" charset="0"/>
                        </a:rPr>
                        <a:t>第二十条第（六）项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本年处理决定数量</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行政处罚</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行政强制</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gridSpan="4">
                  <a:txBody>
                    <a:bodyPr/>
                    <a:p>
                      <a:pPr indent="0" algn="ctr">
                        <a:buNone/>
                      </a:pPr>
                      <a:r>
                        <a:rPr lang="en-US" sz="1200" b="1">
                          <a:latin typeface="Times New Roman" panose="02020603050405020304" charset="0"/>
                          <a:cs typeface="Times New Roman" panose="02020603050405020304" charset="0"/>
                        </a:rPr>
                        <a:t>第二十条第（八）项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本年收费金额（单位：万元）</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行政事业性收费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3517265" y="914400"/>
            <a:ext cx="5368290"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三、收到和处理政府信息公开申请情况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graphicFrame>
        <p:nvGraphicFramePr>
          <p:cNvPr id="4" name="表格 3"/>
          <p:cNvGraphicFramePr/>
          <p:nvPr>
            <p:custDataLst>
              <p:tags r:id="rId3"/>
            </p:custDataLst>
          </p:nvPr>
        </p:nvGraphicFramePr>
        <p:xfrm>
          <a:off x="4243705" y="1374775"/>
          <a:ext cx="3846195" cy="4918710"/>
        </p:xfrm>
        <a:graphic>
          <a:graphicData uri="http://schemas.openxmlformats.org/drawingml/2006/table">
            <a:tbl>
              <a:tblPr/>
              <a:tblGrid>
                <a:gridCol w="334645"/>
                <a:gridCol w="411480"/>
                <a:gridCol w="1256030"/>
                <a:gridCol w="344805"/>
                <a:gridCol w="260350"/>
                <a:gridCol w="257810"/>
                <a:gridCol w="260985"/>
                <a:gridCol w="248920"/>
                <a:gridCol w="244475"/>
                <a:gridCol w="226695"/>
              </a:tblGrid>
              <a:tr h="0">
                <a:tc rowSpan="3" gridSpan="3">
                  <a:txBody>
                    <a:bodyPr/>
                    <a:p>
                      <a:pPr indent="0" algn="ctr">
                        <a:buNone/>
                      </a:pPr>
                      <a:r>
                        <a:rPr lang="en-US" sz="700" b="1">
                          <a:latin typeface="Times New Roman" panose="02020603050405020304" charset="0"/>
                          <a:cs typeface="Times New Roman" panose="02020603050405020304" charset="0"/>
                        </a:rPr>
                        <a:t>（本列数据的勾稽关系为：第一项加第二项之和，等于第三项加第四项之和）</a:t>
                      </a:r>
                      <a:endParaRPr lang="en-US" altLang="en-US" sz="7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hMerge="1">
                  <a:tcPr>
                    <a:lnT w="12700" cap="flat" cmpd="sng">
                      <a:solidFill>
                        <a:srgbClr val="080000"/>
                      </a:solidFill>
                      <a:prstDash val="solid"/>
                      <a:headEnd type="none" w="med" len="med"/>
                      <a:tailEnd type="none" w="med" len="med"/>
                    </a:lnT>
                  </a:tcPr>
                </a:tc>
                <a:tc rowSpan="3"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7">
                  <a:txBody>
                    <a:bodyPr/>
                    <a:p>
                      <a:pPr indent="0" algn="ctr">
                        <a:buNone/>
                      </a:pPr>
                      <a:r>
                        <a:rPr lang="en-US" sz="700" b="1">
                          <a:latin typeface="Times New Roman" panose="02020603050405020304" charset="0"/>
                          <a:cs typeface="Times New Roman" panose="02020603050405020304" charset="0"/>
                        </a:rPr>
                        <a:t>申请人情况</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gridSpan="3">
                  <a:tcPr>
                    <a:lnL w="12700" cap="flat" cmpd="sng">
                      <a:solidFill>
                        <a:srgbClr val="080000"/>
                      </a:solidFill>
                      <a:prstDash val="solid"/>
                      <a:headEnd type="none" w="med" len="med"/>
                      <a:tailEnd type="none" w="med" len="med"/>
                    </a:lnL>
                  </a:tcPr>
                </a:tc>
                <a:tc vMerge="1" hMerge="1">
                  <a:tcPr/>
                </a:tc>
                <a:tc vMerge="1" hMerge="1">
                  <a:tcPr>
                    <a:lnR w="12700" cap="flat" cmpd="sng">
                      <a:solidFill>
                        <a:srgbClr val="080000"/>
                      </a:solidFill>
                      <a:prstDash val="solid"/>
                      <a:headEnd type="none" w="med" len="med"/>
                      <a:tailEnd type="none" w="med" len="med"/>
                    </a:lnR>
                  </a:tcPr>
                </a:tc>
                <a:tc rowSpan="2">
                  <a:txBody>
                    <a:bodyPr/>
                    <a:p>
                      <a:pPr indent="0" algn="ctr">
                        <a:buNone/>
                      </a:pPr>
                      <a:r>
                        <a:rPr lang="en-US" sz="700" b="1">
                          <a:latin typeface="Times New Roman" panose="02020603050405020304" charset="0"/>
                          <a:cs typeface="Times New Roman" panose="02020603050405020304" charset="0"/>
                        </a:rPr>
                        <a:t>自然人</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700" b="1">
                          <a:latin typeface="Times New Roman" panose="02020603050405020304" charset="0"/>
                          <a:cs typeface="Times New Roman" panose="02020603050405020304" charset="0"/>
                        </a:rPr>
                        <a:t>法人或其他组织</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700" b="1">
                          <a:latin typeface="Times New Roman" panose="02020603050405020304" charset="0"/>
                          <a:cs typeface="Times New Roman" panose="02020603050405020304" charset="0"/>
                        </a:rPr>
                        <a:t>总计</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vMerge="1" gridSpan="3">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商业企业</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科研机构</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社会公益组织</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法律服务机构</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其他</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180340">
                <a:tc gridSpan="3">
                  <a:txBody>
                    <a:bodyPr/>
                    <a:p>
                      <a:pPr indent="0">
                        <a:buNone/>
                      </a:pPr>
                      <a:r>
                        <a:rPr lang="en-US" sz="700" b="1">
                          <a:latin typeface="Times New Roman" panose="02020603050405020304" charset="0"/>
                          <a:cs typeface="Times New Roman" panose="02020603050405020304" charset="0"/>
                        </a:rPr>
                        <a:t>一、本年新收政府信息公开申请数量</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2560">
                <a:tc gridSpan="3">
                  <a:txBody>
                    <a:bodyPr/>
                    <a:p>
                      <a:pPr indent="0">
                        <a:buNone/>
                      </a:pPr>
                      <a:r>
                        <a:rPr lang="en-US" sz="700" b="1">
                          <a:latin typeface="Times New Roman" panose="02020603050405020304" charset="0"/>
                          <a:cs typeface="Times New Roman" panose="02020603050405020304" charset="0"/>
                        </a:rPr>
                        <a:t>二、上年结转政府信息公开申请数量</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13">
                  <a:txBody>
                    <a:bodyPr/>
                    <a:p>
                      <a:pPr indent="0">
                        <a:buNone/>
                      </a:pPr>
                      <a:r>
                        <a:rPr lang="en-US" sz="700" b="1">
                          <a:latin typeface="Times New Roman" panose="02020603050405020304" charset="0"/>
                          <a:cs typeface="Times New Roman" panose="02020603050405020304" charset="0"/>
                        </a:rPr>
                        <a:t>三、本年度办理结果</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700" b="1">
                          <a:latin typeface="Times New Roman" panose="02020603050405020304" charset="0"/>
                          <a:cs typeface="Times New Roman" panose="02020603050405020304" charset="0"/>
                        </a:rPr>
                        <a:t>（一）予以公开</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700" b="1">
                          <a:latin typeface="Times New Roman" panose="02020603050405020304" charset="0"/>
                          <a:cs typeface="Times New Roman" panose="02020603050405020304" charset="0"/>
                        </a:rPr>
                        <a:t>（二）部分公开（区分处理的，只计这一情形，不计其他情形）</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8">
                  <a:txBody>
                    <a:bodyPr/>
                    <a:p>
                      <a:pPr indent="0">
                        <a:buNone/>
                      </a:pPr>
                      <a:r>
                        <a:rPr lang="en-US" sz="700" b="1">
                          <a:latin typeface="Times New Roman" panose="02020603050405020304" charset="0"/>
                          <a:cs typeface="Times New Roman" panose="02020603050405020304" charset="0"/>
                        </a:rPr>
                        <a:t>（三）不予公开</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Times New Roman" panose="02020603050405020304" charset="0"/>
                          <a:cs typeface="Times New Roman" panose="02020603050405020304" charset="0"/>
                        </a:rPr>
                        <a:t>1.属于国家秘密</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2.其他法律行政法规禁止公开</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4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3.危及“三安全一稳定”</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4.保护第三方合法权益</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4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5.属于三类内部事务信息</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6.属于四类过程性信息</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4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7.属于行政执法案卷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Times New Roman" panose="02020603050405020304" charset="0"/>
                          <a:cs typeface="Times New Roman" panose="02020603050405020304" charset="0"/>
                        </a:rPr>
                        <a:t>8.属于行政查询事项</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4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700" b="1">
                          <a:latin typeface="Times New Roman" panose="02020603050405020304" charset="0"/>
                          <a:cs typeface="Times New Roman" panose="02020603050405020304" charset="0"/>
                        </a:rPr>
                        <a:t>（四）无法提供</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Times New Roman" panose="02020603050405020304" charset="0"/>
                          <a:cs typeface="Times New Roman" panose="02020603050405020304" charset="0"/>
                        </a:rPr>
                        <a:t>1.本机关不掌握相关政府信息</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605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2.没有现成信息需要另行制作</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541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Times New Roman" panose="02020603050405020304" charset="0"/>
                          <a:cs typeface="Times New Roman" panose="02020603050405020304" charset="0"/>
                        </a:rPr>
                        <a:t>3.补正后申请内容仍不明确</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9">
                  <a:txBody>
                    <a:bodyPr/>
                    <a:p>
                      <a:pPr indent="0">
                        <a:buNone/>
                      </a:pPr>
                      <a:r>
                        <a:rPr lang="en-US" sz="700" b="1">
                          <a:latin typeface="Times New Roman" panose="02020603050405020304" charset="0"/>
                          <a:cs typeface="Times New Roman" panose="02020603050405020304" charset="0"/>
                        </a:rPr>
                        <a:t> </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buNone/>
                      </a:pPr>
                      <a:r>
                        <a:rPr lang="en-US" sz="700" b="1">
                          <a:latin typeface="Times New Roman" panose="02020603050405020304" charset="0"/>
                          <a:cs typeface="Times New Roman" panose="02020603050405020304" charset="0"/>
                        </a:rPr>
                        <a:t>（五）不予处理</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Times New Roman" panose="02020603050405020304" charset="0"/>
                          <a:cs typeface="Times New Roman" panose="02020603050405020304" charset="0"/>
                        </a:rPr>
                        <a:t>1.信访举报投诉类申请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2.重复申请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3.要求提供公开出版物</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4.无正当理由大量反复申请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57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Times New Roman" panose="02020603050405020304" charset="0"/>
                          <a:cs typeface="Times New Roman" panose="02020603050405020304" charset="0"/>
                        </a:rPr>
                        <a:t>5.要求行政机关确认或重新出具已获取信息</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700" b="1">
                          <a:latin typeface="Times New Roman" panose="02020603050405020304" charset="0"/>
                          <a:cs typeface="Times New Roman" panose="02020603050405020304" charset="0"/>
                        </a:rPr>
                        <a:t>（六）其他处理</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Times New Roman" panose="02020603050405020304" charset="0"/>
                          <a:cs typeface="Times New Roman" panose="02020603050405020304" charset="0"/>
                        </a:rPr>
                        <a:t>1.申请人无正当理由逾期不补正、行政机关不再处理其政府信息公开申请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861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Times New Roman" panose="02020603050405020304" charset="0"/>
                          <a:cs typeface="Times New Roman" panose="02020603050405020304" charset="0"/>
                        </a:rPr>
                        <a:t>2.申请人逾期未按收费通知要求缴纳费用、行政机关不再处理其政府信息公开申请</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Times New Roman" panose="02020603050405020304" charset="0"/>
                          <a:cs typeface="Times New Roman" panose="02020603050405020304" charset="0"/>
                        </a:rPr>
                        <a:t>3.其他</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p>
                      <a:pPr indent="0">
                        <a:buNone/>
                      </a:pPr>
                      <a:r>
                        <a:rPr lang="en-US" sz="700" b="1">
                          <a:latin typeface="Times New Roman" panose="02020603050405020304" charset="0"/>
                          <a:cs typeface="Times New Roman" panose="02020603050405020304" charset="0"/>
                        </a:rPr>
                        <a:t>（七）总计</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3">
                  <a:txBody>
                    <a:bodyPr/>
                    <a:p>
                      <a:pPr indent="0">
                        <a:buNone/>
                      </a:pPr>
                      <a:r>
                        <a:rPr lang="en-US" sz="700" b="1">
                          <a:latin typeface="Times New Roman" panose="02020603050405020304" charset="0"/>
                          <a:cs typeface="Times New Roman" panose="02020603050405020304" charset="0"/>
                        </a:rPr>
                        <a:t>四、结转下年度继续办理</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Times New Roman" panose="02020603050405020304" charset="0"/>
                          <a:cs typeface="Times New Roman" panose="02020603050405020304" charset="0"/>
                        </a:rPr>
                        <a:t>0</a:t>
                      </a:r>
                      <a:endParaRPr lang="en-US" altLang="en-US" sz="7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3259455" y="1374775"/>
            <a:ext cx="6734810"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四、政府信息公开行政复议、行政诉讼情况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graphicFrame>
        <p:nvGraphicFramePr>
          <p:cNvPr id="6" name="表格 5"/>
          <p:cNvGraphicFramePr/>
          <p:nvPr>
            <p:custDataLst>
              <p:tags r:id="rId3"/>
            </p:custDataLst>
          </p:nvPr>
        </p:nvGraphicFramePr>
        <p:xfrm>
          <a:off x="3300413" y="2195195"/>
          <a:ext cx="5591175" cy="1333500"/>
        </p:xfrm>
        <a:graphic>
          <a:graphicData uri="http://schemas.openxmlformats.org/drawingml/2006/table">
            <a:tbl>
              <a:tblPr/>
              <a:tblGrid>
                <a:gridCol w="390525"/>
                <a:gridCol w="393700"/>
                <a:gridCol w="381000"/>
                <a:gridCol w="374650"/>
                <a:gridCol w="292100"/>
                <a:gridCol w="412750"/>
                <a:gridCol w="411163"/>
                <a:gridCol w="412750"/>
                <a:gridCol w="403225"/>
                <a:gridCol w="269875"/>
                <a:gridCol w="412750"/>
                <a:gridCol w="412750"/>
                <a:gridCol w="412750"/>
                <a:gridCol w="352425"/>
                <a:gridCol w="258762"/>
              </a:tblGrid>
              <a:tr h="0">
                <a:tc gridSpan="5">
                  <a:txBody>
                    <a:bodyPr/>
                    <a:p>
                      <a:pPr indent="0" algn="ctr">
                        <a:buNone/>
                      </a:pPr>
                      <a:r>
                        <a:rPr lang="en-US" sz="1000" b="1">
                          <a:latin typeface="Times New Roman" panose="02020603050405020304" charset="0"/>
                          <a:cs typeface="Times New Roman" panose="02020603050405020304" charset="0"/>
                        </a:rPr>
                        <a:t>行政复议</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10">
                  <a:txBody>
                    <a:bodyPr/>
                    <a:p>
                      <a:pPr indent="0" algn="ctr">
                        <a:buNone/>
                      </a:pPr>
                      <a:r>
                        <a:rPr lang="en-US" sz="1000" b="1">
                          <a:latin typeface="Times New Roman" panose="02020603050405020304" charset="0"/>
                          <a:cs typeface="Times New Roman" panose="02020603050405020304" charset="0"/>
                        </a:rPr>
                        <a:t>行政诉讼</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rowSpan="2">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1">
                          <a:latin typeface="Times New Roman" panose="02020603050405020304" charset="0"/>
                          <a:cs typeface="Times New Roman" panose="02020603050405020304" charset="0"/>
                        </a:rPr>
                        <a:t>未经复议直接起诉</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r>
                        <a:rPr lang="en-US" sz="1000" b="1">
                          <a:latin typeface="Times New Roman" panose="02020603050405020304" charset="0"/>
                          <a:cs typeface="Times New Roman" panose="02020603050405020304" charset="0"/>
                        </a:rPr>
                        <a:t>复议后起诉</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9100">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952" y="0"/>
            <a:ext cx="12191365" cy="6858000"/>
          </a:xfrm>
          <a:prstGeom prst="rect">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buNone/>
            </a:pPr>
            <a:endParaRPr lang="zh-CN" altLang="en-US"/>
          </a:p>
        </p:txBody>
      </p:sp>
      <p:sp>
        <p:nvSpPr>
          <p:cNvPr id="51" name="矩形 50"/>
          <p:cNvSpPr/>
          <p:nvPr/>
        </p:nvSpPr>
        <p:spPr>
          <a:xfrm>
            <a:off x="152718" y="159385"/>
            <a:ext cx="11886565" cy="6539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886835" y="584200"/>
            <a:ext cx="6734810" cy="460375"/>
          </a:xfrm>
          <a:prstGeom prst="rect">
            <a:avLst/>
          </a:prstGeom>
          <a:noFill/>
        </p:spPr>
        <p:txBody>
          <a:bodyPr wrap="square" rtlCol="0" anchor="t">
            <a:spAutoFit/>
          </a:bodyPr>
          <a:p>
            <a:r>
              <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rPr>
              <a:t>五、存在的主要问题及改进情况  </a:t>
            </a:r>
            <a:endParaRPr lang="zh-CN" altLang="en-US" sz="2400">
              <a:solidFill>
                <a:srgbClr val="00325D"/>
              </a:solidFill>
              <a:latin typeface="汉仪旗黑-55简" panose="00020600040101010101" charset="-128"/>
              <a:ea typeface="汉仪旗黑-55简" panose="00020600040101010101" charset="-128"/>
              <a:cs typeface="汉仪旗黑-55简" panose="00020600040101010101" charset="-128"/>
            </a:endParaRPr>
          </a:p>
        </p:txBody>
      </p:sp>
      <p:sp>
        <p:nvSpPr>
          <p:cNvPr id="38" name="等腰三角形 37"/>
          <p:cNvSpPr/>
          <p:nvPr/>
        </p:nvSpPr>
        <p:spPr>
          <a:xfrm flipV="1">
            <a:off x="5491480" y="0"/>
            <a:ext cx="1209040" cy="584200"/>
          </a:xfrm>
          <a:prstGeom prst="triangle">
            <a:avLst/>
          </a:prstGeom>
          <a:solidFill>
            <a:srgbClr val="0032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2303038313138363b32303039303532353bcffbcfa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522720" y="4581525"/>
            <a:ext cx="723265" cy="723265"/>
          </a:xfrm>
          <a:prstGeom prst="rect">
            <a:avLst/>
          </a:prstGeom>
        </p:spPr>
      </p:pic>
      <p:sp>
        <p:nvSpPr>
          <p:cNvPr id="40" name="文本框 39"/>
          <p:cNvSpPr txBox="1"/>
          <p:nvPr/>
        </p:nvSpPr>
        <p:spPr>
          <a:xfrm>
            <a:off x="233045" y="1221740"/>
            <a:ext cx="11736705" cy="4083050"/>
          </a:xfrm>
          <a:prstGeom prst="rect">
            <a:avLst/>
          </a:prstGeom>
          <a:noFill/>
        </p:spPr>
        <p:txBody>
          <a:bodyPr wrap="square" rtlCol="0">
            <a:noAutofit/>
          </a:bodyPr>
          <a:p>
            <a:pPr>
              <a:lnSpc>
                <a:spcPct val="130000"/>
              </a:lnSpc>
              <a:spcBef>
                <a:spcPts val="0"/>
              </a:spcBef>
              <a:spcAft>
                <a:spcPts val="0"/>
              </a:spcAft>
            </a:pPr>
            <a:r>
              <a:rPr lang="en-US" sz="1200">
                <a:solidFill>
                  <a:schemeClr val="tx1"/>
                </a:solidFill>
                <a:latin typeface="汉仪君黑-45简" panose="020B0604020202020204" charset="-122"/>
                <a:ea typeface="汉仪君黑-45简" panose="020B0604020202020204" charset="-122"/>
                <a:cs typeface="汉仪君黑-45简" panose="020B0604020202020204" charset="-122"/>
                <a:sym typeface="+mn-ea"/>
              </a:rPr>
              <a:t> </a:t>
            </a:r>
            <a:r>
              <a:rPr lang="en-US" sz="1400">
                <a:solidFill>
                  <a:schemeClr val="tx1"/>
                </a:solidFill>
                <a:latin typeface="汉仪君黑-45简" panose="020B0604020202020204" charset="-122"/>
                <a:ea typeface="汉仪君黑-45简" panose="020B0604020202020204" charset="-122"/>
                <a:cs typeface="汉仪君黑-45简" panose="020B0604020202020204" charset="-122"/>
                <a:sym typeface="+mn-ea"/>
              </a:rPr>
              <a:t>  </a:t>
            </a:r>
            <a:r>
              <a:rPr lang="zh-CN" altLang="en-US" sz="2400">
                <a:solidFill>
                  <a:schemeClr val="tx1"/>
                </a:solidFill>
                <a:latin typeface="汉仪旗黑-55简" panose="00020600040101010101" charset="-128"/>
                <a:ea typeface="汉仪旗黑-55简" panose="00020600040101010101" charset="-128"/>
                <a:cs typeface="汉仪旗黑-55简" panose="00020600040101010101" charset="-128"/>
                <a:sym typeface="+mn-ea"/>
              </a:rPr>
              <a:t>（一）存在的问题</a:t>
            </a:r>
            <a:endParaRPr sz="1400">
              <a:solidFill>
                <a:schemeClr val="tx1"/>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一是政府信息公开的主动性有待提升，公开范围不够全面，覆盖面不够广，部分信息更新、公开不及时。</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二是信息公开的规范性和标准性有待进一步提升，信息管理队伍需要进一步建强，人员业务培训需要进一步加强。</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三是信息公开的群众参与度和监督力度不高，部分群众不知道获取政府信息的途径与方法，政务公开的宣传较少。</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lang="zh-CN" altLang="en-US" sz="2400">
                <a:solidFill>
                  <a:schemeClr val="tx1"/>
                </a:solidFill>
                <a:latin typeface="汉仪旗黑-55简" panose="00020600040101010101" charset="-128"/>
                <a:ea typeface="汉仪旗黑-55简" panose="00020600040101010101" charset="-128"/>
                <a:cs typeface="汉仪旗黑-55简" panose="00020600040101010101" charset="-128"/>
                <a:sym typeface="+mn-ea"/>
              </a:rPr>
              <a:t>（二）下一步工作要求</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一是强化组织领导。更新政务信息公开领导小组成员，建立建强专兼职政务公开信息员队伍，确保政务公开工作及时更新。</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二是强化业务培训。积极对接区政务公开信息部门，加强业务工作的指导和培训，不断加强政务信息公开工作的规范化、标准化建设。</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三是建立激励机制。将政务公开信息收集、编写、公布情况作为纳入年底评先树优的标准之一，激发镇工作人员收集、编写政务公开信息的热情。</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a:p>
            <a:pPr>
              <a:lnSpc>
                <a:spcPct val="130000"/>
              </a:lnSpc>
              <a:spcBef>
                <a:spcPts val="0"/>
              </a:spcBef>
              <a:spcAft>
                <a:spcPts val="0"/>
              </a:spcAft>
            </a:pPr>
            <a:r>
              <a:rPr lang="en-US"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     </a:t>
            </a:r>
            <a:r>
              <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rPr>
              <a:t>四是拓展公开渠道。充分利用自媒体、各村微信交流群等方式，不断让政务公开透明更透明、信息公布更及时、公开范围更广泛。</a:t>
            </a:r>
            <a:endParaRPr sz="1400">
              <a:solidFill>
                <a:schemeClr val="tx1">
                  <a:lumMod val="65000"/>
                  <a:lumOff val="35000"/>
                </a:schemeClr>
              </a:solidFill>
              <a:latin typeface="汉仪君黑-45简" panose="020B0604020202020204" charset="-122"/>
              <a:ea typeface="汉仪君黑-45简" panose="020B0604020202020204" charset="-122"/>
              <a:cs typeface="汉仪君黑-45简" panose="020B0604020202020204"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0" grpId="0"/>
      <p:bldP spid="40"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UNIT_TABLE_BEAUTIFY" val="smartTable{73e9f094-edb4-497e-9a2e-0a6d3bec076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UNIT_TABLE_BEAUTIFY" val="smartTable{ad29fa50-5779-472e-a944-ae9f83ed151c}"/>
  <p:tag name="TABLE_ENDDRAG_ORIGIN_RECT" val="302*387"/>
  <p:tag name="TABLE_ENDDRAG_RECT" val="334*108*302*387"/>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UNIT_TABLE_BEAUTIFY" val="smartTable{2ea10b10-9e0a-48e9-adc1-51c0b693db22}"/>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COMMONDATA" val="eyJjb3VudCI6NCwiaGRpZCI6ImJjMDM3ZTFmNDYxN2RiOWUxMTZlN2Q3NjgxMTM3YmFhIiwidXNlckNvdW50Ijo0fQ=="/>
  <p:tag name="KSO_WPP_MARK_KEY" val="58a457f6-f077-4f18-8b70-77cba9113a7c"/>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4557</Words>
  <Application>WPS 演示</Application>
  <PresentationFormat>宽屏</PresentationFormat>
  <Paragraphs>888</Paragraphs>
  <Slides>10</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10</vt:i4>
      </vt:variant>
    </vt:vector>
  </HeadingPairs>
  <TitlesOfParts>
    <vt:vector size="22" baseType="lpstr">
      <vt:lpstr>Arial</vt:lpstr>
      <vt:lpstr>宋体</vt:lpstr>
      <vt:lpstr>Wingdings</vt:lpstr>
      <vt:lpstr>Wingdings</vt:lpstr>
      <vt:lpstr>汉仪旗黑-55简</vt:lpstr>
      <vt:lpstr>汉仪旗黑-55简</vt:lpstr>
      <vt:lpstr>汉仪君黑-45简</vt:lpstr>
      <vt:lpstr>Times New Roman</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Risinn</cp:lastModifiedBy>
  <cp:revision>156</cp:revision>
  <dcterms:created xsi:type="dcterms:W3CDTF">2019-06-19T02:08:00Z</dcterms:created>
  <dcterms:modified xsi:type="dcterms:W3CDTF">2023-02-07T03:38:21Z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C345D51033F3466699A9B445FECF756B</vt:lpwstr>
  </property>
  <property fmtid="{D5CDD505-2E9C-101B-9397-08002B2CF9AE}" pid="4" name="KSOTemplateUUID">
    <vt:lpwstr>v1.0_mb_YF140brc7gVR64kK59EWHA==</vt:lpwstr>
  </property>
</Properties>
</file>